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42"/>
  </p:handoutMasterIdLst>
  <p:sldIdLst>
    <p:sldId id="559" r:id="rId3"/>
    <p:sldId id="566" r:id="rId5"/>
    <p:sldId id="617" r:id="rId6"/>
    <p:sldId id="899" r:id="rId7"/>
    <p:sldId id="901" r:id="rId8"/>
    <p:sldId id="902" r:id="rId9"/>
    <p:sldId id="933" r:id="rId10"/>
    <p:sldId id="934" r:id="rId11"/>
    <p:sldId id="935" r:id="rId12"/>
    <p:sldId id="936" r:id="rId13"/>
    <p:sldId id="937" r:id="rId14"/>
    <p:sldId id="938" r:id="rId15"/>
    <p:sldId id="939" r:id="rId16"/>
    <p:sldId id="940" r:id="rId17"/>
    <p:sldId id="941" r:id="rId18"/>
    <p:sldId id="981" r:id="rId19"/>
    <p:sldId id="919" r:id="rId20"/>
    <p:sldId id="920" r:id="rId21"/>
    <p:sldId id="921" r:id="rId22"/>
    <p:sldId id="923" r:id="rId23"/>
    <p:sldId id="962" r:id="rId24"/>
    <p:sldId id="922" r:id="rId25"/>
    <p:sldId id="924" r:id="rId26"/>
    <p:sldId id="925" r:id="rId27"/>
    <p:sldId id="926" r:id="rId28"/>
    <p:sldId id="929" r:id="rId29"/>
    <p:sldId id="928" r:id="rId30"/>
    <p:sldId id="930" r:id="rId31"/>
    <p:sldId id="931" r:id="rId32"/>
    <p:sldId id="932" r:id="rId33"/>
    <p:sldId id="974" r:id="rId34"/>
    <p:sldId id="975" r:id="rId35"/>
    <p:sldId id="976" r:id="rId36"/>
    <p:sldId id="977" r:id="rId37"/>
    <p:sldId id="978" r:id="rId38"/>
    <p:sldId id="1003" r:id="rId39"/>
    <p:sldId id="979" r:id="rId40"/>
    <p:sldId id="980" r:id="rId4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BA853C0-703B-4998-8808-197DBB384433}">
          <p14:sldIdLst>
            <p14:sldId id="559"/>
            <p14:sldId id="566"/>
            <p14:sldId id="617"/>
            <p14:sldId id="899"/>
            <p14:sldId id="901"/>
            <p14:sldId id="902"/>
            <p14:sldId id="933"/>
            <p14:sldId id="934"/>
            <p14:sldId id="935"/>
            <p14:sldId id="936"/>
            <p14:sldId id="937"/>
            <p14:sldId id="938"/>
            <p14:sldId id="939"/>
            <p14:sldId id="940"/>
            <p14:sldId id="941"/>
            <p14:sldId id="981"/>
            <p14:sldId id="919"/>
            <p14:sldId id="920"/>
            <p14:sldId id="921"/>
            <p14:sldId id="923"/>
            <p14:sldId id="962"/>
            <p14:sldId id="922"/>
            <p14:sldId id="924"/>
            <p14:sldId id="925"/>
            <p14:sldId id="926"/>
            <p14:sldId id="929"/>
            <p14:sldId id="928"/>
            <p14:sldId id="930"/>
            <p14:sldId id="931"/>
            <p14:sldId id="932"/>
            <p14:sldId id="974"/>
            <p14:sldId id="975"/>
            <p14:sldId id="976"/>
            <p14:sldId id="977"/>
            <p14:sldId id="978"/>
            <p14:sldId id="1003"/>
            <p14:sldId id="979"/>
            <p14:sldId id="980"/>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李云昊" initials="李云昊" lastIdx="1" clrIdx="0"/>
  <p:cmAuthor id="2" name="zhou kevin" initials="zk"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B4C7E7"/>
    <a:srgbClr val="02409A"/>
    <a:srgbClr val="018DB4"/>
    <a:srgbClr val="0000FF"/>
    <a:srgbClr val="44546A"/>
    <a:srgbClr val="FF6677"/>
    <a:srgbClr val="DEEBF7"/>
    <a:srgbClr val="D7E9CB"/>
    <a:srgbClr val="E8E8E8"/>
    <a:srgbClr val="C5E0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84606" autoAdjust="0"/>
  </p:normalViewPr>
  <p:slideViewPr>
    <p:cSldViewPr snapToGrid="0" showGuides="1">
      <p:cViewPr>
        <p:scale>
          <a:sx n="75" d="100"/>
          <a:sy n="75" d="100"/>
        </p:scale>
        <p:origin x="1680" y="43"/>
      </p:cViewPr>
      <p:guideLst>
        <p:guide orient="horz" pos="514"/>
        <p:guide pos="322"/>
        <p:guide orient="horz" pos="4320"/>
        <p:guide orient="horz" pos="1886"/>
        <p:guide pos="2880"/>
        <p:guide pos="3019"/>
      </p:guideLst>
    </p:cSldViewPr>
  </p:slideViewPr>
  <p:notesTextViewPr>
    <p:cViewPr>
      <p:scale>
        <a:sx n="3" d="2"/>
        <a:sy n="3" d="2"/>
      </p:scale>
      <p:origin x="0" y="0"/>
    </p:cViewPr>
  </p:notesTextViewPr>
  <p:notesViewPr>
    <p:cSldViewPr snapToGrid="0">
      <p:cViewPr varScale="1">
        <p:scale>
          <a:sx n="83" d="100"/>
          <a:sy n="83" d="100"/>
        </p:scale>
        <p:origin x="3852" y="10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6" Type="http://schemas.openxmlformats.org/officeDocument/2006/relationships/commentAuthors" Target="commentAuthors.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handoutMaster" Target="handoutMasters/handoutMaster1.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1A9821C-6D26-493F-B6F2-D6E22B384530}"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B440B58-9435-44F3-8D6D-0D2ADFDB01F6}"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CFA085-FF15-473C-A14E-9387AF6887B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1943100" y="8685213"/>
            <a:ext cx="2971800" cy="458787"/>
          </a:xfrm>
          <a:prstGeom prst="rect">
            <a:avLst/>
          </a:prstGeom>
        </p:spPr>
        <p:txBody>
          <a:bodyPr vert="horz" lIns="91440" tIns="45720" rIns="91440" bIns="45720" rtlCol="0" anchor="b"/>
          <a:lstStyle>
            <a:lvl1pPr algn="l">
              <a:defRPr sz="1200"/>
            </a:lvl1pPr>
          </a:lstStyle>
          <a:p>
            <a:r>
              <a:rPr lang="en-US" altLang="zh-CN"/>
              <a:t>                1</a:t>
            </a: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039FDB-9FE0-441E-8D59-EBA095596376}"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08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2" name="灯片编号占位符 1"/>
          <p:cNvSpPr>
            <a:spLocks noGrp="1"/>
          </p:cNvSpPr>
          <p:nvPr>
            <p:ph type="sldNum" sz="quarter" idx="5"/>
          </p:nvPr>
        </p:nvSpPr>
        <p:spPr/>
        <p:txBody>
          <a:bodyPr/>
          <a:lstStyle/>
          <a:p>
            <a:fld id="{14039FDB-9FE0-441E-8D59-EBA09559637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4039FDB-9FE0-441E-8D59-EBA095596376}"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4039FDB-9FE0-441E-8D59-EBA095596376}"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4039FDB-9FE0-441E-8D59-EBA095596376}"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4039FDB-9FE0-441E-8D59-EBA095596376}"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4039FDB-9FE0-441E-8D59-EBA095596376}"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4039FDB-9FE0-441E-8D59-EBA095596376}"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等线" panose="02010600030101010101" charset="-122"/>
                <a:ea typeface="等线" panose="02010600030101010101" charset="-122"/>
              </a:rPr>
            </a:fld>
            <a:endParaRPr lang="zh-CN" altLang="en-US">
              <a:solidFill>
                <a:prstClr val="black"/>
              </a:solidFill>
              <a:latin typeface="等线" panose="02010600030101010101" charset="-122"/>
              <a:ea typeface="等线" panose="02010600030101010101"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等线" panose="02010600030101010101" charset="-122"/>
                <a:ea typeface="等线" panose="02010600030101010101" charset="-122"/>
              </a:rPr>
            </a:fld>
            <a:endParaRPr lang="zh-CN" altLang="en-US">
              <a:solidFill>
                <a:prstClr val="black"/>
              </a:solidFill>
              <a:latin typeface="等线" panose="02010600030101010101" charset="-122"/>
              <a:ea typeface="等线" panose="02010600030101010101"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4039FDB-9FE0-441E-8D59-EBA095596376}"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4039FDB-9FE0-441E-8D59-EBA09559637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4039FDB-9FE0-441E-8D59-EBA095596376}"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4039FDB-9FE0-441E-8D59-EBA095596376}"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4039FDB-9FE0-441E-8D59-EBA095596376}"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4039FDB-9FE0-441E-8D59-EBA095596376}"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4039FDB-9FE0-441E-8D59-EBA095596376}"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4039FDB-9FE0-441E-8D59-EBA095596376}"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4039FDB-9FE0-441E-8D59-EBA095596376}"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4039FDB-9FE0-441E-8D59-EBA095596376}"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4039FDB-9FE0-441E-8D59-EBA095596376}"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4039FDB-9FE0-441E-8D59-EBA095596376}"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4039FDB-9FE0-441E-8D59-EBA09559637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4039FDB-9FE0-441E-8D59-EBA095596376}"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4039FDB-9FE0-441E-8D59-EBA095596376}"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4039FDB-9FE0-441E-8D59-EBA095596376}"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sym typeface="+mn-ea"/>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等线" panose="02010600030101010101" charset="-122"/>
                <a:ea typeface="等线" panose="02010600030101010101" charset="-122"/>
              </a:rPr>
            </a:fld>
            <a:endParaRPr lang="zh-CN" altLang="en-US">
              <a:solidFill>
                <a:prstClr val="black"/>
              </a:solidFill>
              <a:latin typeface="等线" panose="02010600030101010101" charset="-122"/>
              <a:ea typeface="等线" panose="02010600030101010101"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sym typeface="+mn-ea"/>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等线" panose="02010600030101010101" charset="-122"/>
                <a:ea typeface="等线" panose="02010600030101010101" charset="-122"/>
              </a:rPr>
            </a:fld>
            <a:endParaRPr lang="zh-CN" altLang="en-US">
              <a:solidFill>
                <a:prstClr val="black"/>
              </a:solidFill>
              <a:latin typeface="等线" panose="02010600030101010101" charset="-122"/>
              <a:ea typeface="等线" panose="02010600030101010101"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sym typeface="+mn-ea"/>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等线" panose="02010600030101010101" charset="-122"/>
                <a:ea typeface="等线" panose="02010600030101010101" charset="-122"/>
              </a:rPr>
            </a:fld>
            <a:endParaRPr lang="zh-CN" altLang="en-US">
              <a:solidFill>
                <a:prstClr val="black"/>
              </a:solidFill>
              <a:latin typeface="等线" panose="02010600030101010101" charset="-122"/>
              <a:ea typeface="等线" panose="02010600030101010101"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4039FDB-9FE0-441E-8D59-EBA095596376}"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下面是本论文的进度安排，</a:t>
            </a:r>
            <a:endParaRPr lang="zh-CN" altLang="en-US" dirty="0"/>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等线" panose="02010600030101010101" charset="-122"/>
                <a:ea typeface="等线" panose="02010600030101010101" charset="-122"/>
              </a:rPr>
            </a:fld>
            <a:endParaRPr lang="zh-CN" altLang="en-US">
              <a:solidFill>
                <a:prstClr val="black"/>
              </a:solidFill>
              <a:latin typeface="等线" panose="02010600030101010101" charset="-122"/>
              <a:ea typeface="等线" panose="02010600030101010101"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4039FDB-9FE0-441E-8D59-EBA095596376}"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感谢各位老师</a:t>
            </a:r>
            <a:r>
              <a:rPr lang="zh-CN" altLang="en-US" sz="1200" kern="1200" dirty="0">
                <a:solidFill>
                  <a:schemeClr val="tx1"/>
                </a:solidFill>
                <a:effectLst/>
                <a:latin typeface="+mn-lt"/>
                <a:ea typeface="+mn-ea"/>
                <a:cs typeface="+mn-cs"/>
              </a:rPr>
              <a:t>同学</a:t>
            </a:r>
            <a:r>
              <a:rPr lang="zh-CN" altLang="zh-CN" sz="1200" kern="1200" dirty="0">
                <a:solidFill>
                  <a:schemeClr val="tx1"/>
                </a:solidFill>
                <a:effectLst/>
                <a:latin typeface="+mn-lt"/>
                <a:ea typeface="+mn-ea"/>
                <a:cs typeface="+mn-cs"/>
              </a:rPr>
              <a:t>的聆听。</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8E413900-0860-481B-B4DD-A44AAA6380A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b="1" dirty="0"/>
          </a:p>
          <a:p>
            <a:endParaRPr lang="zh-CN" altLang="en-US" dirty="0"/>
          </a:p>
        </p:txBody>
      </p:sp>
      <p:sp>
        <p:nvSpPr>
          <p:cNvPr id="4" name="灯片编号占位符 3"/>
          <p:cNvSpPr>
            <a:spLocks noGrp="1"/>
          </p:cNvSpPr>
          <p:nvPr>
            <p:ph type="sldNum" sz="quarter" idx="5"/>
          </p:nvPr>
        </p:nvSpPr>
        <p:spPr/>
        <p:txBody>
          <a:bodyPr/>
          <a:lstStyle/>
          <a:p>
            <a:fld id="{14039FDB-9FE0-441E-8D59-EBA09559637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4039FDB-9FE0-441E-8D59-EBA09559637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等线" panose="02010600030101010101" charset="-122"/>
                <a:ea typeface="等线" panose="02010600030101010101" charset="-122"/>
              </a:rPr>
            </a:fld>
            <a:endParaRPr lang="zh-CN" altLang="en-US">
              <a:solidFill>
                <a:prstClr val="black"/>
              </a:solidFill>
              <a:latin typeface="等线" panose="02010600030101010101" charset="-122"/>
              <a:ea typeface="等线" panose="02010600030101010101"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4039FDB-9FE0-441E-8D59-EBA095596376}"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4039FDB-9FE0-441E-8D59-EBA095596376}"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4039FDB-9FE0-441E-8D59-EBA09559637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8335628-1A81-4137-B348-E5FE07683D57}" type="datetime1">
              <a:rPr lang="zh-CN" altLang="en-US" smtClean="0"/>
            </a:fld>
            <a:endParaRPr lang="zh-CN" altLang="en-US"/>
          </a:p>
        </p:txBody>
      </p:sp>
      <p:sp>
        <p:nvSpPr>
          <p:cNvPr id="5" name="页脚占位符 4"/>
          <p:cNvSpPr>
            <a:spLocks noGrp="1"/>
          </p:cNvSpPr>
          <p:nvPr>
            <p:ph type="ftr" sz="quarter" idx="11"/>
          </p:nvPr>
        </p:nvSpPr>
        <p:spPr/>
        <p:txBody>
          <a:bodyPr/>
          <a:lstStyle/>
          <a:p>
            <a:r>
              <a:rPr lang="en-US" altLang="zh-CN"/>
              <a:t>‹#›</a:t>
            </a:r>
            <a:endParaRPr lang="zh-CN" altLang="en-US"/>
          </a:p>
        </p:txBody>
      </p:sp>
      <p:sp>
        <p:nvSpPr>
          <p:cNvPr id="6" name="灯片编号占位符 5"/>
          <p:cNvSpPr>
            <a:spLocks noGrp="1"/>
          </p:cNvSpPr>
          <p:nvPr>
            <p:ph type="sldNum" sz="quarter" idx="12"/>
          </p:nvPr>
        </p:nvSpPr>
        <p:spPr/>
        <p:txBody>
          <a:bodyPr/>
          <a:lstStyle/>
          <a:p>
            <a:fld id="{08475DAA-74EE-4435-BD16-FC81D032B08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3CBF992-F4AA-4786-BD96-4A51596410FE}" type="datetime1">
              <a:rPr lang="zh-CN" altLang="en-US" smtClean="0"/>
            </a:fld>
            <a:endParaRPr lang="zh-CN" altLang="en-US"/>
          </a:p>
        </p:txBody>
      </p:sp>
      <p:sp>
        <p:nvSpPr>
          <p:cNvPr id="5" name="页脚占位符 4"/>
          <p:cNvSpPr>
            <a:spLocks noGrp="1"/>
          </p:cNvSpPr>
          <p:nvPr>
            <p:ph type="ftr" sz="quarter" idx="11"/>
          </p:nvPr>
        </p:nvSpPr>
        <p:spPr/>
        <p:txBody>
          <a:bodyPr/>
          <a:lstStyle/>
          <a:p>
            <a:r>
              <a:rPr lang="en-US" altLang="zh-CN"/>
              <a:t>‹#›</a:t>
            </a:r>
            <a:endParaRPr lang="zh-CN" altLang="en-US"/>
          </a:p>
        </p:txBody>
      </p:sp>
      <p:sp>
        <p:nvSpPr>
          <p:cNvPr id="6" name="灯片编号占位符 5"/>
          <p:cNvSpPr>
            <a:spLocks noGrp="1"/>
          </p:cNvSpPr>
          <p:nvPr>
            <p:ph type="sldNum" sz="quarter" idx="12"/>
          </p:nvPr>
        </p:nvSpPr>
        <p:spPr/>
        <p:txBody>
          <a:bodyPr/>
          <a:lstStyle/>
          <a:p>
            <a:fld id="{08475DAA-74EE-4435-BD16-FC81D032B08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554BF3B-AF43-4E98-9E12-FCB27701B6A5}" type="datetime1">
              <a:rPr lang="zh-CN" altLang="en-US" smtClean="0"/>
            </a:fld>
            <a:endParaRPr lang="zh-CN" altLang="en-US"/>
          </a:p>
        </p:txBody>
      </p:sp>
      <p:sp>
        <p:nvSpPr>
          <p:cNvPr id="5" name="页脚占位符 4"/>
          <p:cNvSpPr>
            <a:spLocks noGrp="1"/>
          </p:cNvSpPr>
          <p:nvPr>
            <p:ph type="ftr" sz="quarter" idx="11"/>
          </p:nvPr>
        </p:nvSpPr>
        <p:spPr/>
        <p:txBody>
          <a:bodyPr/>
          <a:lstStyle/>
          <a:p>
            <a:r>
              <a:rPr lang="en-US" altLang="zh-CN"/>
              <a:t>‹#›</a:t>
            </a:r>
            <a:endParaRPr lang="zh-CN" altLang="en-US"/>
          </a:p>
        </p:txBody>
      </p:sp>
      <p:sp>
        <p:nvSpPr>
          <p:cNvPr id="6" name="灯片编号占位符 5"/>
          <p:cNvSpPr>
            <a:spLocks noGrp="1"/>
          </p:cNvSpPr>
          <p:nvPr>
            <p:ph type="sldNum" sz="quarter" idx="12"/>
          </p:nvPr>
        </p:nvSpPr>
        <p:spPr/>
        <p:txBody>
          <a:bodyPr/>
          <a:lstStyle/>
          <a:p>
            <a:fld id="{08475DAA-74EE-4435-BD16-FC81D032B08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4D9A6A0-E4DB-4A5D-B42D-E8397CCCB92F}" type="datetime1">
              <a:rPr lang="zh-CN" altLang="en-US" smtClean="0"/>
            </a:fld>
            <a:endParaRPr lang="zh-CN" altLang="en-US"/>
          </a:p>
        </p:txBody>
      </p:sp>
      <p:sp>
        <p:nvSpPr>
          <p:cNvPr id="5" name="页脚占位符 4"/>
          <p:cNvSpPr>
            <a:spLocks noGrp="1"/>
          </p:cNvSpPr>
          <p:nvPr>
            <p:ph type="ftr" sz="quarter" idx="11"/>
          </p:nvPr>
        </p:nvSpPr>
        <p:spPr/>
        <p:txBody>
          <a:bodyPr/>
          <a:lstStyle>
            <a:lvl1pPr>
              <a:defRPr sz="1100" baseline="0">
                <a:solidFill>
                  <a:srgbClr val="4472C4"/>
                </a:solidFill>
                <a:latin typeface="Arial Unicode MS" panose="020B0604020202020204" pitchFamily="34" charset="-122"/>
              </a:defRPr>
            </a:lvl1pPr>
          </a:lstStyle>
          <a:p>
            <a:r>
              <a:rPr lang="en-US" altLang="zh-CN" dirty="0"/>
              <a:t>‹#›</a:t>
            </a:r>
            <a:endParaRPr lang="zh-CN" altLang="en-US" dirty="0"/>
          </a:p>
        </p:txBody>
      </p:sp>
      <p:sp>
        <p:nvSpPr>
          <p:cNvPr id="6" name="灯片编号占位符 5"/>
          <p:cNvSpPr>
            <a:spLocks noGrp="1"/>
          </p:cNvSpPr>
          <p:nvPr>
            <p:ph type="sldNum" sz="quarter" idx="12"/>
          </p:nvPr>
        </p:nvSpPr>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5FE65D3E-FDCA-438C-A740-A7F7F8113562}" type="datetime1">
              <a:rPr lang="zh-CN" altLang="en-US" smtClean="0"/>
            </a:fld>
            <a:endParaRPr lang="zh-CN" altLang="en-US"/>
          </a:p>
        </p:txBody>
      </p:sp>
      <p:sp>
        <p:nvSpPr>
          <p:cNvPr id="5" name="页脚占位符 4"/>
          <p:cNvSpPr>
            <a:spLocks noGrp="1"/>
          </p:cNvSpPr>
          <p:nvPr>
            <p:ph type="ftr" sz="quarter" idx="11"/>
          </p:nvPr>
        </p:nvSpPr>
        <p:spPr/>
        <p:txBody>
          <a:bodyPr/>
          <a:lstStyle/>
          <a:p>
            <a:r>
              <a:rPr lang="en-US" altLang="zh-CN"/>
              <a:t>‹#›</a:t>
            </a:r>
            <a:endParaRPr lang="zh-CN" altLang="en-US"/>
          </a:p>
        </p:txBody>
      </p:sp>
      <p:sp>
        <p:nvSpPr>
          <p:cNvPr id="6" name="灯片编号占位符 5"/>
          <p:cNvSpPr>
            <a:spLocks noGrp="1"/>
          </p:cNvSpPr>
          <p:nvPr>
            <p:ph type="sldNum" sz="quarter" idx="12"/>
          </p:nvPr>
        </p:nvSpPr>
        <p:spPr/>
        <p:txBody>
          <a:bodyPr/>
          <a:lstStyle/>
          <a:p>
            <a:fld id="{08475DAA-74EE-4435-BD16-FC81D032B08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6286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46291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4E4A29FD-1AF4-4576-AFFC-D9986E114D7D}" type="datetime1">
              <a:rPr lang="zh-CN" altLang="en-US" smtClean="0"/>
            </a:fld>
            <a:endParaRPr lang="zh-CN" altLang="en-US"/>
          </a:p>
        </p:txBody>
      </p:sp>
      <p:sp>
        <p:nvSpPr>
          <p:cNvPr id="6" name="页脚占位符 5"/>
          <p:cNvSpPr>
            <a:spLocks noGrp="1"/>
          </p:cNvSpPr>
          <p:nvPr>
            <p:ph type="ftr" sz="quarter" idx="11"/>
          </p:nvPr>
        </p:nvSpPr>
        <p:spPr/>
        <p:txBody>
          <a:bodyPr/>
          <a:lstStyle/>
          <a:p>
            <a:r>
              <a:rPr lang="en-US" altLang="zh-CN"/>
              <a:t>‹#›</a:t>
            </a:r>
            <a:endParaRPr lang="zh-CN" altLang="en-US"/>
          </a:p>
        </p:txBody>
      </p:sp>
      <p:sp>
        <p:nvSpPr>
          <p:cNvPr id="7" name="灯片编号占位符 6"/>
          <p:cNvSpPr>
            <a:spLocks noGrp="1"/>
          </p:cNvSpPr>
          <p:nvPr>
            <p:ph type="sldNum" sz="quarter" idx="12"/>
          </p:nvPr>
        </p:nvSpPr>
        <p:spPr/>
        <p:txBody>
          <a:bodyPr/>
          <a:lstStyle/>
          <a:p>
            <a:fld id="{08475DAA-74EE-4435-BD16-FC81D032B08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629842" y="2505075"/>
            <a:ext cx="3868340"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4629150" y="2505075"/>
            <a:ext cx="3887391"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730B7F94-F0A3-4E67-BF79-096033841C3B}" type="datetime1">
              <a:rPr lang="zh-CN" altLang="en-US" smtClean="0"/>
            </a:fld>
            <a:endParaRPr lang="zh-CN" altLang="en-US"/>
          </a:p>
        </p:txBody>
      </p:sp>
      <p:sp>
        <p:nvSpPr>
          <p:cNvPr id="8" name="页脚占位符 7"/>
          <p:cNvSpPr>
            <a:spLocks noGrp="1"/>
          </p:cNvSpPr>
          <p:nvPr>
            <p:ph type="ftr" sz="quarter" idx="11"/>
          </p:nvPr>
        </p:nvSpPr>
        <p:spPr/>
        <p:txBody>
          <a:bodyPr/>
          <a:lstStyle/>
          <a:p>
            <a:r>
              <a:rPr lang="en-US" altLang="zh-CN"/>
              <a:t>‹#›</a:t>
            </a:r>
            <a:endParaRPr lang="zh-CN" altLang="en-US"/>
          </a:p>
        </p:txBody>
      </p:sp>
      <p:sp>
        <p:nvSpPr>
          <p:cNvPr id="9" name="灯片编号占位符 8"/>
          <p:cNvSpPr>
            <a:spLocks noGrp="1"/>
          </p:cNvSpPr>
          <p:nvPr>
            <p:ph type="sldNum" sz="quarter" idx="12"/>
          </p:nvPr>
        </p:nvSpPr>
        <p:spPr/>
        <p:txBody>
          <a:bodyPr/>
          <a:lstStyle/>
          <a:p>
            <a:fld id="{08475DAA-74EE-4435-BD16-FC81D032B08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A5DB0A7-4F74-4556-874C-EDC645D91A6A}" type="datetime1">
              <a:rPr lang="zh-CN" altLang="en-US" smtClean="0"/>
            </a:fld>
            <a:endParaRPr lang="zh-CN" altLang="en-US"/>
          </a:p>
        </p:txBody>
      </p:sp>
      <p:sp>
        <p:nvSpPr>
          <p:cNvPr id="4" name="页脚占位符 3"/>
          <p:cNvSpPr>
            <a:spLocks noGrp="1"/>
          </p:cNvSpPr>
          <p:nvPr>
            <p:ph type="ftr" sz="quarter" idx="11"/>
          </p:nvPr>
        </p:nvSpPr>
        <p:spPr/>
        <p:txBody>
          <a:bodyPr/>
          <a:lstStyle/>
          <a:p>
            <a:r>
              <a:rPr lang="en-US" altLang="zh-CN"/>
              <a:t>‹#›</a:t>
            </a:r>
            <a:endParaRPr lang="zh-CN" altLang="en-US"/>
          </a:p>
        </p:txBody>
      </p:sp>
      <p:sp>
        <p:nvSpPr>
          <p:cNvPr id="5" name="灯片编号占位符 4"/>
          <p:cNvSpPr>
            <a:spLocks noGrp="1"/>
          </p:cNvSpPr>
          <p:nvPr>
            <p:ph type="sldNum" sz="quarter" idx="12"/>
          </p:nvPr>
        </p:nvSpPr>
        <p:spPr/>
        <p:txBody>
          <a:bodyPr/>
          <a:lstStyle/>
          <a:p>
            <a:fld id="{08475DAA-74EE-4435-BD16-FC81D032B08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5E2CB29-ED28-4724-979E-DDB0C94B8EF2}" type="datetime1">
              <a:rPr lang="zh-CN" altLang="en-US" smtClean="0"/>
            </a:fld>
            <a:endParaRPr lang="zh-CN" altLang="en-US"/>
          </a:p>
        </p:txBody>
      </p:sp>
      <p:sp>
        <p:nvSpPr>
          <p:cNvPr id="3" name="页脚占位符 2"/>
          <p:cNvSpPr>
            <a:spLocks noGrp="1"/>
          </p:cNvSpPr>
          <p:nvPr>
            <p:ph type="ftr" sz="quarter" idx="11"/>
          </p:nvPr>
        </p:nvSpPr>
        <p:spPr/>
        <p:txBody>
          <a:bodyPr/>
          <a:lstStyle/>
          <a:p>
            <a:r>
              <a:rPr lang="en-US" altLang="zh-CN"/>
              <a:t>‹#›</a:t>
            </a:r>
            <a:endParaRPr lang="zh-CN" altLang="en-US"/>
          </a:p>
        </p:txBody>
      </p:sp>
      <p:sp>
        <p:nvSpPr>
          <p:cNvPr id="4" name="灯片编号占位符 3"/>
          <p:cNvSpPr>
            <a:spLocks noGrp="1"/>
          </p:cNvSpPr>
          <p:nvPr>
            <p:ph type="sldNum" sz="quarter" idx="12"/>
          </p:nvPr>
        </p:nvSpPr>
        <p:spPr/>
        <p:txBody>
          <a:bodyPr/>
          <a:lstStyle/>
          <a:p>
            <a:fld id="{08475DAA-74EE-4435-BD16-FC81D032B08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707D7800-0099-46A9-B184-549A87B23527}" type="datetime1">
              <a:rPr lang="zh-CN" altLang="en-US" smtClean="0"/>
            </a:fld>
            <a:endParaRPr lang="zh-CN" altLang="en-US"/>
          </a:p>
        </p:txBody>
      </p:sp>
      <p:sp>
        <p:nvSpPr>
          <p:cNvPr id="6" name="页脚占位符 5"/>
          <p:cNvSpPr>
            <a:spLocks noGrp="1"/>
          </p:cNvSpPr>
          <p:nvPr>
            <p:ph type="ftr" sz="quarter" idx="11"/>
          </p:nvPr>
        </p:nvSpPr>
        <p:spPr/>
        <p:txBody>
          <a:bodyPr/>
          <a:lstStyle/>
          <a:p>
            <a:r>
              <a:rPr lang="en-US" altLang="zh-CN"/>
              <a:t>‹#›</a:t>
            </a:r>
            <a:endParaRPr lang="zh-CN" altLang="en-US"/>
          </a:p>
        </p:txBody>
      </p:sp>
      <p:sp>
        <p:nvSpPr>
          <p:cNvPr id="7" name="灯片编号占位符 6"/>
          <p:cNvSpPr>
            <a:spLocks noGrp="1"/>
          </p:cNvSpPr>
          <p:nvPr>
            <p:ph type="sldNum" sz="quarter" idx="12"/>
          </p:nvPr>
        </p:nvSpPr>
        <p:spPr/>
        <p:txBody>
          <a:bodyPr/>
          <a:lstStyle/>
          <a:p>
            <a:fld id="{08475DAA-74EE-4435-BD16-FC81D032B08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hasCustomPrompt="1"/>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D8794144-8651-4DD4-AE68-6D80A8D033AE}" type="datetime1">
              <a:rPr lang="zh-CN" altLang="en-US" smtClean="0"/>
            </a:fld>
            <a:endParaRPr lang="zh-CN" altLang="en-US"/>
          </a:p>
        </p:txBody>
      </p:sp>
      <p:sp>
        <p:nvSpPr>
          <p:cNvPr id="6" name="页脚占位符 5"/>
          <p:cNvSpPr>
            <a:spLocks noGrp="1"/>
          </p:cNvSpPr>
          <p:nvPr>
            <p:ph type="ftr" sz="quarter" idx="11"/>
          </p:nvPr>
        </p:nvSpPr>
        <p:spPr/>
        <p:txBody>
          <a:bodyPr/>
          <a:lstStyle/>
          <a:p>
            <a:r>
              <a:rPr lang="en-US" altLang="zh-CN"/>
              <a:t>‹#›</a:t>
            </a:r>
            <a:endParaRPr lang="zh-CN" altLang="en-US"/>
          </a:p>
        </p:txBody>
      </p:sp>
      <p:sp>
        <p:nvSpPr>
          <p:cNvPr id="7" name="灯片编号占位符 6"/>
          <p:cNvSpPr>
            <a:spLocks noGrp="1"/>
          </p:cNvSpPr>
          <p:nvPr>
            <p:ph type="sldNum" sz="quarter" idx="12"/>
          </p:nvPr>
        </p:nvSpPr>
        <p:spPr/>
        <p:txBody>
          <a:bodyPr/>
          <a:lstStyle/>
          <a:p>
            <a:fld id="{08475DAA-74EE-4435-BD16-FC81D032B08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BEC0909-1BF5-4E5E-8FA7-D8CBCA8149A4}" type="datetime1">
              <a:rPr lang="zh-CN" altLang="en-US" smtClean="0"/>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ltLang="zh-CN"/>
              <a:t>‹#›</a:t>
            </a:r>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8475DAA-74EE-4435-BD16-FC81D032B08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500"/>
    </mc:Choice>
    <mc:Fallback>
      <p:transition/>
    </mc:Fallback>
  </mc:AlternateConten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tags" Target="../tags/tag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2.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p:nvPr/>
        </p:nvSpPr>
        <p:spPr>
          <a:xfrm>
            <a:off x="0" y="2075049"/>
            <a:ext cx="9144000" cy="2142383"/>
          </a:xfrm>
          <a:prstGeom prst="rect">
            <a:avLst/>
          </a:prstGeom>
          <a:solidFill>
            <a:srgbClr val="02409A"/>
          </a:solidFill>
          <a:ln>
            <a:noFill/>
          </a:ln>
          <a:effectLst>
            <a:outerShdw blurRad="44450" dist="27940" dir="5400000" algn="ctr">
              <a:srgbClr val="000000">
                <a:alpha val="32000"/>
              </a:srgbClr>
            </a:outerShdw>
          </a:effectLst>
        </p:spPr>
        <p:txBody>
          <a:bodyPr tIns="0" bIns="0" anchor="ctr"/>
          <a:lstStyle/>
          <a:p>
            <a:pPr algn="ctr">
              <a:lnSpc>
                <a:spcPct val="150000"/>
              </a:lnSpc>
              <a:spcBef>
                <a:spcPct val="0"/>
              </a:spcBef>
              <a:defRPr/>
            </a:pPr>
            <a:r>
              <a:rPr lang="zh-CN" altLang="en-US" sz="4000" b="1">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基于微服务的银行理财分销系统性能优化设计与实现</a:t>
            </a:r>
            <a:r>
              <a:rPr lang="en-US" altLang="zh-CN" sz="4000" b="1">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4000" b="1">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论文写作</a:t>
            </a:r>
            <a:r>
              <a:rPr lang="zh-CN" altLang="en-US" sz="4000" b="1">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心得</a:t>
            </a:r>
            <a:endParaRPr lang="zh-CN" altLang="en-US" sz="4000" b="1">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 name="副标题 2"/>
          <p:cNvSpPr>
            <a:spLocks noGrp="1"/>
          </p:cNvSpPr>
          <p:nvPr>
            <p:ph type="subTitle" idx="1"/>
          </p:nvPr>
        </p:nvSpPr>
        <p:spPr>
          <a:xfrm>
            <a:off x="1371600" y="4618821"/>
            <a:ext cx="7183120" cy="2031878"/>
          </a:xfrm>
        </p:spPr>
        <p:txBody>
          <a:bodyPr>
            <a:normAutofit lnSpcReduction="10000"/>
          </a:bodyPr>
          <a:lstStyle/>
          <a:p>
            <a:pPr eaLnBrk="1" hangingPunct="1">
              <a:spcBef>
                <a:spcPts val="800"/>
              </a:spcBef>
              <a:spcAft>
                <a:spcPts val="800"/>
              </a:spcAft>
            </a:pPr>
            <a:r>
              <a:rPr lang="zh-CN" altLang="en-US" sz="2400">
                <a:latin typeface="微软雅黑" panose="020B0503020204020204" pitchFamily="34" charset="-122"/>
                <a:ea typeface="微软雅黑" panose="020B0503020204020204" pitchFamily="34" charset="-122"/>
                <a:cs typeface="Arial" panose="020B0604020202020204" pitchFamily="34" charset="0"/>
              </a:rPr>
              <a:t>报告人：陈玮玮</a:t>
            </a: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a:p>
            <a:pPr eaLnBrk="1" hangingPunct="1">
              <a:spcBef>
                <a:spcPts val="800"/>
              </a:spcBef>
              <a:spcAft>
                <a:spcPts val="800"/>
              </a:spcAft>
            </a:pPr>
            <a:r>
              <a:rPr lang="zh-CN" altLang="en-US" sz="2400">
                <a:latin typeface="微软雅黑" panose="020B0503020204020204" pitchFamily="34" charset="-122"/>
                <a:ea typeface="微软雅黑" panose="020B0503020204020204" pitchFamily="34" charset="-122"/>
                <a:cs typeface="Arial" panose="020B0604020202020204" pitchFamily="34" charset="0"/>
              </a:rPr>
              <a:t>        </a:t>
            </a:r>
            <a:r>
              <a:rPr lang="en-US" altLang="zh-CN" sz="2400">
                <a:latin typeface="微软雅黑" panose="020B0503020204020204" pitchFamily="34" charset="-122"/>
                <a:ea typeface="微软雅黑" panose="020B0503020204020204" pitchFamily="34" charset="-122"/>
                <a:cs typeface="Arial" panose="020B0604020202020204" pitchFamily="34" charset="0"/>
              </a:rPr>
              <a:t>   </a:t>
            </a:r>
            <a:r>
              <a:rPr lang="zh-CN" altLang="en-US" sz="2400">
                <a:latin typeface="微软雅黑" panose="020B0503020204020204" pitchFamily="34" charset="-122"/>
                <a:ea typeface="微软雅黑" panose="020B0503020204020204" pitchFamily="34" charset="-122"/>
                <a:cs typeface="Arial" panose="020B0604020202020204" pitchFamily="34" charset="0"/>
              </a:rPr>
              <a:t>报告时间：</a:t>
            </a:r>
            <a:r>
              <a:rPr lang="en-US" sz="2400">
                <a:latin typeface="微软雅黑" panose="020B0503020204020204" pitchFamily="34" charset="-122"/>
                <a:ea typeface="微软雅黑" panose="020B0503020204020204" pitchFamily="34" charset="-122"/>
                <a:cs typeface="Arial" panose="020B0604020202020204" pitchFamily="34" charset="0"/>
              </a:rPr>
              <a:t>2022.04.22</a:t>
            </a:r>
            <a:r>
              <a:rPr lang="en-US" altLang="zh-CN" sz="2400">
                <a:latin typeface="微软雅黑" panose="020B0503020204020204" pitchFamily="34" charset="-122"/>
                <a:ea typeface="微软雅黑" panose="020B0503020204020204" pitchFamily="34" charset="-122"/>
                <a:cs typeface="Arial" panose="020B0604020202020204" pitchFamily="34" charset="0"/>
              </a:rPr>
              <a:t>                            </a:t>
            </a: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3" name="灯片编号占位符 2"/>
          <p:cNvSpPr>
            <a:spLocks noGrp="1"/>
          </p:cNvSpPr>
          <p:nvPr>
            <p:ph type="sldNum" sz="quarter" idx="12"/>
          </p:nvPr>
        </p:nvSpPr>
        <p:spPr/>
        <p:txBody>
          <a:bodyPr/>
          <a:lstStyle/>
          <a:p>
            <a:fld id="{08475DAA-74EE-4435-BD16-FC81D032B086}" type="slidenum">
              <a:rPr lang="zh-CN" altLang="en-US" smtClean="0"/>
            </a:fld>
            <a:endParaRPr lang="zh-CN" altLang="en-US"/>
          </a:p>
        </p:txBody>
      </p:sp>
      <p:pic>
        <p:nvPicPr>
          <p:cNvPr id="14" name="图片 1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3337" y="737731"/>
            <a:ext cx="3351126" cy="9517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58" name="TextBox 19"/>
          <p:cNvSpPr txBox="1">
            <a:spLocks noChangeArrowheads="1"/>
          </p:cNvSpPr>
          <p:nvPr/>
        </p:nvSpPr>
        <p:spPr bwMode="auto">
          <a:xfrm>
            <a:off x="622300" y="142874"/>
            <a:ext cx="8342188" cy="5530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base" hangingPunct="1">
              <a:spcBef>
                <a:spcPct val="0"/>
              </a:spcBef>
              <a:spcAft>
                <a:spcPct val="0"/>
              </a:spcAft>
            </a:pPr>
            <a:r>
              <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sym typeface="+mn-ea"/>
              </a:rPr>
              <a:t>概要设计</a:t>
            </a:r>
            <a:endPar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 name="灯片编号占位符 2"/>
          <p:cNvSpPr>
            <a:spLocks noGrp="1"/>
          </p:cNvSpPr>
          <p:nvPr>
            <p:ph type="sldNum" sz="quarter" idx="12"/>
          </p:nvPr>
        </p:nvSpPr>
        <p:spPr/>
        <p:txBody>
          <a:bodyPr/>
          <a:lstStyle/>
          <a:p>
            <a:fld id="{9C87F12A-FDE4-407F-97D5-C3CC832993E9}" type="slidenum">
              <a:rPr lang="zh-CN" altLang="en-US" smtClean="0"/>
            </a:fld>
            <a:endParaRPr lang="zh-CN" altLang="en-US"/>
          </a:p>
        </p:txBody>
      </p:sp>
      <p:sp>
        <p:nvSpPr>
          <p:cNvPr id="21" name="文本框 20"/>
          <p:cNvSpPr txBox="1"/>
          <p:nvPr/>
        </p:nvSpPr>
        <p:spPr>
          <a:xfrm>
            <a:off x="511175" y="5627370"/>
            <a:ext cx="7693025" cy="629920"/>
          </a:xfrm>
          <a:prstGeom prst="rect">
            <a:avLst/>
          </a:prstGeom>
          <a:noFill/>
        </p:spPr>
        <p:txBody>
          <a:bodyPr wrap="square" rtlCol="0">
            <a:spAutoFit/>
          </a:bodyPr>
          <a:p>
            <a:pPr indent="0">
              <a:lnSpc>
                <a:spcPct val="125000"/>
              </a:lnSpc>
              <a:buFont typeface="Arial" panose="020B0604020202020204" pitchFamily="34" charset="0"/>
              <a:buNone/>
            </a:pPr>
            <a:r>
              <a:rPr lang="zh-CN" altLang="en-US" sz="1400" b="1" dirty="0">
                <a:latin typeface="微软雅黑" panose="020B0503020204020204" pitchFamily="34" charset="-122"/>
                <a:ea typeface="微软雅黑" panose="020B0503020204020204" pitchFamily="34" charset="-122"/>
                <a:sym typeface="+mn-ea"/>
              </a:rPr>
              <a:t>用于表示系统逻辑模型的一种工具，它以图形的方式描绘数据在系统中流动和处理的过程，由于它只反映系统必须完成的逻辑功能，所以它是一种功能模型。</a:t>
            </a:r>
            <a:endParaRPr lang="zh-CN" altLang="en-US" sz="1400" b="1" dirty="0">
              <a:latin typeface="微软雅黑" panose="020B0503020204020204" pitchFamily="34" charset="-122"/>
              <a:ea typeface="微软雅黑" panose="020B0503020204020204" pitchFamily="34" charset="-122"/>
              <a:sym typeface="+mn-ea"/>
            </a:endParaRPr>
          </a:p>
        </p:txBody>
      </p:sp>
      <p:sp>
        <p:nvSpPr>
          <p:cNvPr id="35" name="文本框 34"/>
          <p:cNvSpPr txBox="1"/>
          <p:nvPr/>
        </p:nvSpPr>
        <p:spPr>
          <a:xfrm>
            <a:off x="370840" y="1336040"/>
            <a:ext cx="7832725" cy="398780"/>
          </a:xfrm>
          <a:prstGeom prst="rect">
            <a:avLst/>
          </a:prstGeom>
          <a:solidFill>
            <a:schemeClr val="bg1">
              <a:lumMod val="50000"/>
            </a:schemeClr>
          </a:solidFill>
          <a:ln w="28575">
            <a:noFill/>
          </a:ln>
          <a:effectLst>
            <a:glow rad="63500">
              <a:schemeClr val="accent3">
                <a:satMod val="175000"/>
                <a:alpha val="40000"/>
              </a:schemeClr>
            </a:glow>
          </a:effectLst>
        </p:spPr>
        <p:txBody>
          <a:bodyPr wrap="square"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r>
              <a:rPr lang="zh-CN" altLang="en-US" dirty="0">
                <a:solidFill>
                  <a:prstClr val="white"/>
                </a:solidFill>
                <a:cs typeface="Arial" panose="020B0604020202020204" pitchFamily="34" charset="0"/>
                <a:sym typeface="+mn-ea"/>
              </a:rPr>
              <a:t>数据流图</a:t>
            </a:r>
            <a:endParaRPr lang="zh-CN" altLang="en-US" dirty="0">
              <a:solidFill>
                <a:prstClr val="white"/>
              </a:solidFill>
              <a:cs typeface="Arial" panose="020B0604020202020204" pitchFamily="34" charset="0"/>
              <a:sym typeface="+mn-ea"/>
            </a:endParaRPr>
          </a:p>
        </p:txBody>
      </p:sp>
      <p:pic>
        <p:nvPicPr>
          <p:cNvPr id="4" name="图片 3" descr="数据流图"/>
          <p:cNvPicPr>
            <a:picLocks noChangeAspect="1"/>
          </p:cNvPicPr>
          <p:nvPr/>
        </p:nvPicPr>
        <p:blipFill>
          <a:blip r:embed="rId1"/>
          <a:stretch>
            <a:fillRect/>
          </a:stretch>
        </p:blipFill>
        <p:spPr>
          <a:xfrm>
            <a:off x="370840" y="1664335"/>
            <a:ext cx="7832725" cy="40595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bldLst>
      <p:bldP spid="21"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58" name="TextBox 19"/>
          <p:cNvSpPr txBox="1">
            <a:spLocks noChangeArrowheads="1"/>
          </p:cNvSpPr>
          <p:nvPr/>
        </p:nvSpPr>
        <p:spPr bwMode="auto">
          <a:xfrm>
            <a:off x="622300" y="142874"/>
            <a:ext cx="8342188" cy="5530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base" hangingPunct="1">
              <a:spcBef>
                <a:spcPct val="0"/>
              </a:spcBef>
              <a:spcAft>
                <a:spcPct val="0"/>
              </a:spcAft>
            </a:pPr>
            <a:r>
              <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rPr>
              <a:t>概要</a:t>
            </a:r>
            <a:r>
              <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rPr>
              <a:t>设计</a:t>
            </a:r>
            <a:endPar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 name="灯片编号占位符 2"/>
          <p:cNvSpPr>
            <a:spLocks noGrp="1"/>
          </p:cNvSpPr>
          <p:nvPr>
            <p:ph type="sldNum" sz="quarter" idx="12"/>
          </p:nvPr>
        </p:nvSpPr>
        <p:spPr/>
        <p:txBody>
          <a:bodyPr/>
          <a:lstStyle/>
          <a:p>
            <a:fld id="{9C87F12A-FDE4-407F-97D5-C3CC832993E9}" type="slidenum">
              <a:rPr lang="zh-CN" altLang="en-US" smtClean="0"/>
            </a:fld>
            <a:endParaRPr lang="zh-CN" altLang="en-US"/>
          </a:p>
        </p:txBody>
      </p:sp>
      <p:sp>
        <p:nvSpPr>
          <p:cNvPr id="21" name="文本框 20"/>
          <p:cNvSpPr txBox="1"/>
          <p:nvPr/>
        </p:nvSpPr>
        <p:spPr>
          <a:xfrm>
            <a:off x="1948815" y="5426075"/>
            <a:ext cx="5177155" cy="629920"/>
          </a:xfrm>
          <a:prstGeom prst="rect">
            <a:avLst/>
          </a:prstGeom>
          <a:noFill/>
        </p:spPr>
        <p:txBody>
          <a:bodyPr wrap="square" rtlCol="0">
            <a:spAutoFit/>
          </a:bodyPr>
          <a:p>
            <a:pPr indent="0">
              <a:lnSpc>
                <a:spcPct val="125000"/>
              </a:lnSpc>
              <a:buFont typeface="Arial" panose="020B0604020202020204" pitchFamily="34" charset="0"/>
              <a:buNone/>
            </a:pPr>
            <a:r>
              <a:rPr lang="zh-CN" altLang="en-US" sz="1400" b="1" dirty="0">
                <a:latin typeface="微软雅黑" panose="020B0503020204020204" pitchFamily="34" charset="-122"/>
                <a:ea typeface="微软雅黑" panose="020B0503020204020204" pitchFamily="34" charset="-122"/>
                <a:sym typeface="+mn-ea"/>
              </a:rPr>
              <a:t>架构图是为了抽象的表示软件系统的整体系统框架、各个组件之间的相互关系，以及软件系统的演进方向的视图。</a:t>
            </a:r>
            <a:endParaRPr lang="zh-CN" altLang="en-US" sz="1400" b="1" dirty="0">
              <a:latin typeface="微软雅黑" panose="020B0503020204020204" pitchFamily="34" charset="-122"/>
              <a:ea typeface="微软雅黑" panose="020B0503020204020204" pitchFamily="34" charset="-122"/>
              <a:sym typeface="+mn-ea"/>
            </a:endParaRPr>
          </a:p>
        </p:txBody>
      </p:sp>
      <p:sp>
        <p:nvSpPr>
          <p:cNvPr id="35" name="文本框 34"/>
          <p:cNvSpPr txBox="1"/>
          <p:nvPr/>
        </p:nvSpPr>
        <p:spPr>
          <a:xfrm>
            <a:off x="1949450" y="1336040"/>
            <a:ext cx="5175885" cy="398780"/>
          </a:xfrm>
          <a:prstGeom prst="rect">
            <a:avLst/>
          </a:prstGeom>
          <a:solidFill>
            <a:schemeClr val="bg1">
              <a:lumMod val="50000"/>
            </a:schemeClr>
          </a:solidFill>
          <a:ln w="28575">
            <a:noFill/>
          </a:ln>
          <a:effectLst>
            <a:glow rad="63500">
              <a:schemeClr val="accent3">
                <a:satMod val="175000"/>
                <a:alpha val="40000"/>
              </a:schemeClr>
            </a:glow>
          </a:effectLst>
        </p:spPr>
        <p:txBody>
          <a:bodyPr wrap="square"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r>
              <a:rPr lang="zh-CN" altLang="en-US" dirty="0">
                <a:solidFill>
                  <a:prstClr val="white"/>
                </a:solidFill>
                <a:cs typeface="Arial" panose="020B0604020202020204" pitchFamily="34" charset="0"/>
                <a:sym typeface="+mn-ea"/>
              </a:rPr>
              <a:t>架构图</a:t>
            </a:r>
            <a:endParaRPr lang="zh-CN" altLang="en-US" dirty="0">
              <a:solidFill>
                <a:prstClr val="white"/>
              </a:solidFill>
              <a:cs typeface="Arial" panose="020B0604020202020204" pitchFamily="34" charset="0"/>
              <a:sym typeface="+mn-ea"/>
            </a:endParaRPr>
          </a:p>
        </p:txBody>
      </p:sp>
      <p:sp>
        <p:nvSpPr>
          <p:cNvPr id="9" name="矩形 8"/>
          <p:cNvSpPr/>
          <p:nvPr/>
        </p:nvSpPr>
        <p:spPr>
          <a:xfrm>
            <a:off x="2213610" y="1724025"/>
            <a:ext cx="4551045" cy="3524250"/>
          </a:xfrm>
          <a:prstGeom prst="rect">
            <a:avLst/>
          </a:prstGeom>
          <a:noFill/>
          <a:ln w="28575">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endParaRPr lang="zh-CN" altLang="en-US" smtClean="0">
              <a:ln w="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6" name="图片 9"/>
          <p:cNvPicPr>
            <a:picLocks noChangeAspect="1"/>
          </p:cNvPicPr>
          <p:nvPr/>
        </p:nvPicPr>
        <p:blipFill>
          <a:blip r:embed="rId1"/>
          <a:stretch>
            <a:fillRect/>
          </a:stretch>
        </p:blipFill>
        <p:spPr>
          <a:xfrm>
            <a:off x="1937703" y="1715770"/>
            <a:ext cx="5268595" cy="342646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bldLst>
      <p:bldP spid="21"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58" name="TextBox 19"/>
          <p:cNvSpPr txBox="1">
            <a:spLocks noChangeArrowheads="1"/>
          </p:cNvSpPr>
          <p:nvPr/>
        </p:nvSpPr>
        <p:spPr bwMode="auto">
          <a:xfrm>
            <a:off x="622300" y="142874"/>
            <a:ext cx="8342188" cy="5530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base" hangingPunct="1">
              <a:spcBef>
                <a:spcPct val="0"/>
              </a:spcBef>
              <a:spcAft>
                <a:spcPct val="0"/>
              </a:spcAft>
            </a:pPr>
            <a:r>
              <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rPr>
              <a:t>详细</a:t>
            </a:r>
            <a:r>
              <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rPr>
              <a:t>设计</a:t>
            </a:r>
            <a:endPar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 name="灯片编号占位符 2"/>
          <p:cNvSpPr>
            <a:spLocks noGrp="1"/>
          </p:cNvSpPr>
          <p:nvPr>
            <p:ph type="sldNum" sz="quarter" idx="12"/>
          </p:nvPr>
        </p:nvSpPr>
        <p:spPr/>
        <p:txBody>
          <a:bodyPr/>
          <a:lstStyle/>
          <a:p>
            <a:fld id="{9C87F12A-FDE4-407F-97D5-C3CC832993E9}" type="slidenum">
              <a:rPr lang="zh-CN" altLang="en-US" smtClean="0"/>
            </a:fld>
            <a:endParaRPr lang="zh-CN" altLang="en-US"/>
          </a:p>
        </p:txBody>
      </p:sp>
      <p:sp>
        <p:nvSpPr>
          <p:cNvPr id="21" name="文本框 20"/>
          <p:cNvSpPr txBox="1"/>
          <p:nvPr/>
        </p:nvSpPr>
        <p:spPr>
          <a:xfrm>
            <a:off x="1983740" y="5521960"/>
            <a:ext cx="5177155" cy="360680"/>
          </a:xfrm>
          <a:prstGeom prst="rect">
            <a:avLst/>
          </a:prstGeom>
          <a:noFill/>
        </p:spPr>
        <p:txBody>
          <a:bodyPr wrap="square" rtlCol="0">
            <a:spAutoFit/>
          </a:bodyPr>
          <a:p>
            <a:pPr indent="0">
              <a:lnSpc>
                <a:spcPct val="125000"/>
              </a:lnSpc>
              <a:buFont typeface="Arial" panose="020B0604020202020204" pitchFamily="34" charset="0"/>
              <a:buNone/>
            </a:pPr>
            <a:r>
              <a:rPr lang="zh-CN" altLang="en-US" sz="1400" b="1" dirty="0">
                <a:latin typeface="微软雅黑" panose="020B0503020204020204" pitchFamily="34" charset="-122"/>
                <a:ea typeface="微软雅黑" panose="020B0503020204020204" pitchFamily="34" charset="-122"/>
                <a:sym typeface="+mn-ea"/>
              </a:rPr>
              <a:t>业务流程图描述的是完整的业务流程，以业务处理过程为中心。</a:t>
            </a:r>
            <a:endParaRPr lang="zh-CN" altLang="en-US" sz="1400" b="1" dirty="0">
              <a:latin typeface="微软雅黑" panose="020B0503020204020204" pitchFamily="34" charset="-122"/>
              <a:ea typeface="微软雅黑" panose="020B0503020204020204" pitchFamily="34" charset="-122"/>
              <a:sym typeface="+mn-ea"/>
            </a:endParaRPr>
          </a:p>
        </p:txBody>
      </p:sp>
      <p:sp>
        <p:nvSpPr>
          <p:cNvPr id="35" name="文本框 34"/>
          <p:cNvSpPr txBox="1"/>
          <p:nvPr/>
        </p:nvSpPr>
        <p:spPr>
          <a:xfrm>
            <a:off x="748665" y="1787525"/>
            <a:ext cx="7646670" cy="398780"/>
          </a:xfrm>
          <a:prstGeom prst="rect">
            <a:avLst/>
          </a:prstGeom>
          <a:solidFill>
            <a:schemeClr val="bg1">
              <a:lumMod val="50000"/>
            </a:schemeClr>
          </a:solidFill>
          <a:ln w="28575">
            <a:noFill/>
          </a:ln>
          <a:effectLst>
            <a:glow rad="63500">
              <a:schemeClr val="accent3">
                <a:satMod val="175000"/>
                <a:alpha val="40000"/>
              </a:schemeClr>
            </a:glow>
          </a:effectLst>
        </p:spPr>
        <p:txBody>
          <a:bodyPr wrap="square"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r>
              <a:rPr lang="zh-CN" altLang="en-US" dirty="0">
                <a:solidFill>
                  <a:prstClr val="white"/>
                </a:solidFill>
                <a:cs typeface="Arial" panose="020B0604020202020204" pitchFamily="34" charset="0"/>
                <a:sym typeface="+mn-ea"/>
              </a:rPr>
              <a:t>业务流程图</a:t>
            </a:r>
            <a:endParaRPr lang="zh-CN" altLang="en-US" dirty="0">
              <a:solidFill>
                <a:prstClr val="white"/>
              </a:solidFill>
              <a:cs typeface="Arial" panose="020B0604020202020204" pitchFamily="34" charset="0"/>
              <a:sym typeface="+mn-ea"/>
            </a:endParaRPr>
          </a:p>
        </p:txBody>
      </p:sp>
      <p:sp>
        <p:nvSpPr>
          <p:cNvPr id="9" name="矩形 8"/>
          <p:cNvSpPr/>
          <p:nvPr/>
        </p:nvSpPr>
        <p:spPr>
          <a:xfrm>
            <a:off x="2213610" y="1724025"/>
            <a:ext cx="4551045" cy="3524250"/>
          </a:xfrm>
          <a:prstGeom prst="rect">
            <a:avLst/>
          </a:prstGeom>
          <a:noFill/>
          <a:ln w="28575">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endParaRPr lang="zh-CN" altLang="en-US" smtClean="0">
              <a:ln w="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p:cNvPicPr>
            <a:picLocks noChangeAspect="1"/>
          </p:cNvPicPr>
          <p:nvPr>
            <p:custDataLst>
              <p:tags r:id="rId1"/>
            </p:custDataLst>
          </p:nvPr>
        </p:nvPicPr>
        <p:blipFill>
          <a:blip r:embed="rId2"/>
          <a:stretch>
            <a:fillRect/>
          </a:stretch>
        </p:blipFill>
        <p:spPr>
          <a:xfrm>
            <a:off x="717550" y="2186305"/>
            <a:ext cx="7708900" cy="32029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bldLst>
      <p:bldP spid="21"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58" name="TextBox 19"/>
          <p:cNvSpPr txBox="1">
            <a:spLocks noChangeArrowheads="1"/>
          </p:cNvSpPr>
          <p:nvPr/>
        </p:nvSpPr>
        <p:spPr bwMode="auto">
          <a:xfrm>
            <a:off x="622300" y="142874"/>
            <a:ext cx="8342188" cy="5530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base" hangingPunct="1">
              <a:spcBef>
                <a:spcPct val="0"/>
              </a:spcBef>
              <a:spcAft>
                <a:spcPct val="0"/>
              </a:spcAft>
            </a:pPr>
            <a:r>
              <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rPr>
              <a:t>详细</a:t>
            </a:r>
            <a:r>
              <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rPr>
              <a:t>设计</a:t>
            </a:r>
            <a:endPar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 name="灯片编号占位符 2"/>
          <p:cNvSpPr>
            <a:spLocks noGrp="1"/>
          </p:cNvSpPr>
          <p:nvPr>
            <p:ph type="sldNum" sz="quarter" idx="12"/>
          </p:nvPr>
        </p:nvSpPr>
        <p:spPr/>
        <p:txBody>
          <a:bodyPr/>
          <a:lstStyle/>
          <a:p>
            <a:fld id="{9C87F12A-FDE4-407F-97D5-C3CC832993E9}" type="slidenum">
              <a:rPr lang="zh-CN" altLang="en-US" smtClean="0"/>
            </a:fld>
            <a:endParaRPr lang="zh-CN" altLang="en-US"/>
          </a:p>
        </p:txBody>
      </p:sp>
      <p:sp>
        <p:nvSpPr>
          <p:cNvPr id="21" name="文本框 20"/>
          <p:cNvSpPr txBox="1"/>
          <p:nvPr/>
        </p:nvSpPr>
        <p:spPr>
          <a:xfrm>
            <a:off x="198755" y="5895340"/>
            <a:ext cx="8765540" cy="629920"/>
          </a:xfrm>
          <a:prstGeom prst="rect">
            <a:avLst/>
          </a:prstGeom>
          <a:noFill/>
        </p:spPr>
        <p:txBody>
          <a:bodyPr wrap="square" rtlCol="0">
            <a:spAutoFit/>
          </a:bodyPr>
          <a:p>
            <a:pPr indent="0">
              <a:lnSpc>
                <a:spcPct val="125000"/>
              </a:lnSpc>
              <a:buFont typeface="Arial" panose="020B0604020202020204" pitchFamily="34" charset="0"/>
              <a:buNone/>
            </a:pPr>
            <a:r>
              <a:rPr lang="zh-CN" altLang="en-US" sz="1400" b="1" dirty="0">
                <a:latin typeface="微软雅黑" panose="020B0503020204020204" pitchFamily="34" charset="-122"/>
                <a:ea typeface="微软雅黑" panose="020B0503020204020204" pitchFamily="34" charset="-122"/>
                <a:sym typeface="+mn-ea"/>
              </a:rPr>
              <a:t>程序流程图又称程序框图，是用统一规定的标准符号描述程序运行具体步骤的图形表示。程序框图的设计是在处理流程图的基础上，通过对输入输出数据和处理过程的详细分析，将计算机的主要运行步骤和内容标识出来。</a:t>
            </a:r>
            <a:endParaRPr lang="zh-CN" altLang="en-US" sz="1400" b="1" dirty="0">
              <a:latin typeface="微软雅黑" panose="020B0503020204020204" pitchFamily="34" charset="-122"/>
              <a:ea typeface="微软雅黑" panose="020B0503020204020204" pitchFamily="34" charset="-122"/>
              <a:sym typeface="+mn-ea"/>
            </a:endParaRPr>
          </a:p>
        </p:txBody>
      </p:sp>
      <p:sp>
        <p:nvSpPr>
          <p:cNvPr id="35" name="文本框 34"/>
          <p:cNvSpPr txBox="1"/>
          <p:nvPr/>
        </p:nvSpPr>
        <p:spPr>
          <a:xfrm>
            <a:off x="1775460" y="1010920"/>
            <a:ext cx="5311775" cy="398780"/>
          </a:xfrm>
          <a:prstGeom prst="rect">
            <a:avLst/>
          </a:prstGeom>
          <a:solidFill>
            <a:schemeClr val="bg1">
              <a:lumMod val="50000"/>
            </a:schemeClr>
          </a:solidFill>
          <a:ln w="28575">
            <a:noFill/>
          </a:ln>
          <a:effectLst>
            <a:glow rad="63500">
              <a:schemeClr val="accent3">
                <a:satMod val="175000"/>
                <a:alpha val="40000"/>
              </a:schemeClr>
            </a:glow>
          </a:effectLst>
        </p:spPr>
        <p:txBody>
          <a:bodyPr wrap="square"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r>
              <a:rPr lang="zh-CN" altLang="en-US" dirty="0">
                <a:solidFill>
                  <a:prstClr val="white"/>
                </a:solidFill>
                <a:cs typeface="Arial" panose="020B0604020202020204" pitchFamily="34" charset="0"/>
                <a:sym typeface="+mn-ea"/>
              </a:rPr>
              <a:t>程序流程图</a:t>
            </a:r>
            <a:endParaRPr lang="zh-CN" altLang="en-US" dirty="0">
              <a:solidFill>
                <a:prstClr val="white"/>
              </a:solidFill>
              <a:cs typeface="Arial" panose="020B0604020202020204" pitchFamily="34" charset="0"/>
              <a:sym typeface="+mn-ea"/>
            </a:endParaRPr>
          </a:p>
        </p:txBody>
      </p:sp>
      <p:sp>
        <p:nvSpPr>
          <p:cNvPr id="9" name="矩形 8"/>
          <p:cNvSpPr/>
          <p:nvPr/>
        </p:nvSpPr>
        <p:spPr>
          <a:xfrm>
            <a:off x="2213610" y="1724025"/>
            <a:ext cx="4551045" cy="3524250"/>
          </a:xfrm>
          <a:prstGeom prst="rect">
            <a:avLst/>
          </a:prstGeom>
          <a:noFill/>
          <a:ln w="28575">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endParaRPr lang="zh-CN" altLang="en-US" smtClean="0">
              <a:ln w="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1776095" y="1466850"/>
            <a:ext cx="5426075" cy="411861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bldLst>
      <p:bldP spid="21"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58" name="TextBox 19"/>
          <p:cNvSpPr txBox="1">
            <a:spLocks noChangeArrowheads="1"/>
          </p:cNvSpPr>
          <p:nvPr/>
        </p:nvSpPr>
        <p:spPr bwMode="auto">
          <a:xfrm>
            <a:off x="622300" y="142874"/>
            <a:ext cx="8342188" cy="5530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base" hangingPunct="1">
              <a:spcBef>
                <a:spcPct val="0"/>
              </a:spcBef>
              <a:spcAft>
                <a:spcPct val="0"/>
              </a:spcAft>
            </a:pPr>
            <a:r>
              <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rPr>
              <a:t>系统</a:t>
            </a:r>
            <a:r>
              <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rPr>
              <a:t>实现</a:t>
            </a:r>
            <a:endPar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 name="灯片编号占位符 2"/>
          <p:cNvSpPr>
            <a:spLocks noGrp="1"/>
          </p:cNvSpPr>
          <p:nvPr>
            <p:ph type="sldNum" sz="quarter" idx="12"/>
          </p:nvPr>
        </p:nvSpPr>
        <p:spPr/>
        <p:txBody>
          <a:bodyPr/>
          <a:lstStyle/>
          <a:p>
            <a:fld id="{9C87F12A-FDE4-407F-97D5-C3CC832993E9}" type="slidenum">
              <a:rPr lang="zh-CN" altLang="en-US" smtClean="0"/>
            </a:fld>
            <a:endParaRPr lang="zh-CN" altLang="en-US"/>
          </a:p>
        </p:txBody>
      </p:sp>
      <p:sp>
        <p:nvSpPr>
          <p:cNvPr id="21" name="文本框 20"/>
          <p:cNvSpPr txBox="1"/>
          <p:nvPr/>
        </p:nvSpPr>
        <p:spPr>
          <a:xfrm>
            <a:off x="1597025" y="4856480"/>
            <a:ext cx="6393180" cy="629920"/>
          </a:xfrm>
          <a:prstGeom prst="rect">
            <a:avLst/>
          </a:prstGeom>
          <a:noFill/>
        </p:spPr>
        <p:txBody>
          <a:bodyPr wrap="square" rtlCol="0">
            <a:spAutoFit/>
          </a:bodyPr>
          <a:p>
            <a:pPr indent="0">
              <a:lnSpc>
                <a:spcPct val="125000"/>
              </a:lnSpc>
              <a:buFont typeface="Arial" panose="020B0604020202020204" pitchFamily="34" charset="0"/>
              <a:buNone/>
            </a:pPr>
            <a:r>
              <a:rPr lang="zh-CN" altLang="en-US" sz="1400" b="1" dirty="0">
                <a:latin typeface="微软雅黑" panose="020B0503020204020204" pitchFamily="34" charset="-122"/>
                <a:ea typeface="微软雅黑" panose="020B0503020204020204" pitchFamily="34" charset="-122"/>
                <a:sym typeface="+mn-ea"/>
              </a:rPr>
              <a:t>类图是显示了模型的静态结构，特别是模型中存在的类、类的内部结构以及它们与其他类的关系等。</a:t>
            </a:r>
            <a:endParaRPr lang="en-US" altLang="zh-CN" sz="1400" dirty="0">
              <a:latin typeface="黑体" panose="02010609060101010101" pitchFamily="49" charset="-122"/>
              <a:ea typeface="黑体" panose="02010609060101010101" pitchFamily="49" charset="-122"/>
            </a:endParaRPr>
          </a:p>
        </p:txBody>
      </p:sp>
      <p:sp>
        <p:nvSpPr>
          <p:cNvPr id="35" name="文本框 34"/>
          <p:cNvSpPr txBox="1"/>
          <p:nvPr/>
        </p:nvSpPr>
        <p:spPr>
          <a:xfrm>
            <a:off x="1596390" y="1336040"/>
            <a:ext cx="6394450" cy="398780"/>
          </a:xfrm>
          <a:prstGeom prst="rect">
            <a:avLst/>
          </a:prstGeom>
          <a:solidFill>
            <a:schemeClr val="bg1">
              <a:lumMod val="50000"/>
            </a:schemeClr>
          </a:solidFill>
          <a:ln w="28575">
            <a:noFill/>
          </a:ln>
          <a:effectLst>
            <a:glow rad="63500">
              <a:schemeClr val="accent3">
                <a:satMod val="175000"/>
                <a:alpha val="40000"/>
              </a:schemeClr>
            </a:glow>
          </a:effectLst>
        </p:spPr>
        <p:txBody>
          <a:bodyPr wrap="square"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r>
              <a:rPr lang="zh-CN" altLang="en-US" dirty="0">
                <a:solidFill>
                  <a:prstClr val="white"/>
                </a:solidFill>
                <a:cs typeface="Arial" panose="020B0604020202020204" pitchFamily="34" charset="0"/>
                <a:sym typeface="+mn-ea"/>
              </a:rPr>
              <a:t>类图</a:t>
            </a:r>
            <a:endParaRPr lang="zh-CN" altLang="en-US" dirty="0">
              <a:solidFill>
                <a:prstClr val="white"/>
              </a:solidFill>
              <a:cs typeface="Arial" panose="020B0604020202020204" pitchFamily="34" charset="0"/>
              <a:sym typeface="+mn-ea"/>
            </a:endParaRPr>
          </a:p>
        </p:txBody>
      </p:sp>
      <p:sp>
        <p:nvSpPr>
          <p:cNvPr id="9" name="矩形 8"/>
          <p:cNvSpPr/>
          <p:nvPr/>
        </p:nvSpPr>
        <p:spPr>
          <a:xfrm>
            <a:off x="2213610" y="1724025"/>
            <a:ext cx="4551045" cy="3524250"/>
          </a:xfrm>
          <a:prstGeom prst="rect">
            <a:avLst/>
          </a:prstGeom>
          <a:noFill/>
          <a:ln w="28575">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endParaRPr lang="zh-CN" altLang="en-US" smtClean="0">
              <a:ln w="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7" name="图片 10"/>
          <p:cNvPicPr>
            <a:picLocks noChangeAspect="1"/>
          </p:cNvPicPr>
          <p:nvPr/>
        </p:nvPicPr>
        <p:blipFill>
          <a:blip r:embed="rId1"/>
          <a:stretch>
            <a:fillRect/>
          </a:stretch>
        </p:blipFill>
        <p:spPr>
          <a:xfrm>
            <a:off x="1596390" y="1788795"/>
            <a:ext cx="6394450" cy="26860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bldLst>
      <p:bldP spid="21"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58" name="TextBox 19"/>
          <p:cNvSpPr txBox="1">
            <a:spLocks noChangeArrowheads="1"/>
          </p:cNvSpPr>
          <p:nvPr/>
        </p:nvSpPr>
        <p:spPr bwMode="auto">
          <a:xfrm>
            <a:off x="622300" y="142874"/>
            <a:ext cx="8342188" cy="5530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base" hangingPunct="1">
              <a:spcBef>
                <a:spcPct val="0"/>
              </a:spcBef>
              <a:spcAft>
                <a:spcPct val="0"/>
              </a:spcAft>
            </a:pPr>
            <a:r>
              <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rPr>
              <a:t>系统</a:t>
            </a:r>
            <a:r>
              <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rPr>
              <a:t>实现</a:t>
            </a:r>
            <a:endPar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 name="灯片编号占位符 2"/>
          <p:cNvSpPr>
            <a:spLocks noGrp="1"/>
          </p:cNvSpPr>
          <p:nvPr>
            <p:ph type="sldNum" sz="quarter" idx="12"/>
          </p:nvPr>
        </p:nvSpPr>
        <p:spPr/>
        <p:txBody>
          <a:bodyPr/>
          <a:lstStyle/>
          <a:p>
            <a:fld id="{9C87F12A-FDE4-407F-97D5-C3CC832993E9}" type="slidenum">
              <a:rPr lang="zh-CN" altLang="en-US" smtClean="0"/>
            </a:fld>
            <a:endParaRPr lang="zh-CN" altLang="en-US"/>
          </a:p>
        </p:txBody>
      </p:sp>
      <p:sp>
        <p:nvSpPr>
          <p:cNvPr id="21" name="文本框 20"/>
          <p:cNvSpPr txBox="1"/>
          <p:nvPr/>
        </p:nvSpPr>
        <p:spPr>
          <a:xfrm>
            <a:off x="1596390" y="6135370"/>
            <a:ext cx="6393180" cy="629920"/>
          </a:xfrm>
          <a:prstGeom prst="rect">
            <a:avLst/>
          </a:prstGeom>
          <a:noFill/>
        </p:spPr>
        <p:txBody>
          <a:bodyPr wrap="square" rtlCol="0">
            <a:spAutoFit/>
          </a:bodyPr>
          <a:p>
            <a:pPr indent="0">
              <a:lnSpc>
                <a:spcPct val="125000"/>
              </a:lnSpc>
              <a:buFont typeface="Arial" panose="020B0604020202020204" pitchFamily="34" charset="0"/>
              <a:buNone/>
            </a:pPr>
            <a:r>
              <a:rPr lang="zh-CN" altLang="en-US" sz="1400" b="1" dirty="0">
                <a:latin typeface="微软雅黑" panose="020B0503020204020204" pitchFamily="34" charset="-122"/>
                <a:ea typeface="微软雅黑" panose="020B0503020204020204" pitchFamily="34" charset="-122"/>
                <a:sym typeface="+mn-ea"/>
              </a:rPr>
              <a:t>时序图是一种UML交互图。它通过描述对象之间发送消息的时间顺序显示多个对象之间的动态协作。</a:t>
            </a:r>
            <a:endParaRPr lang="en-US" altLang="zh-CN" sz="1400" dirty="0">
              <a:latin typeface="黑体" panose="02010609060101010101" pitchFamily="49" charset="-122"/>
              <a:ea typeface="黑体" panose="02010609060101010101" pitchFamily="49" charset="-122"/>
            </a:endParaRPr>
          </a:p>
        </p:txBody>
      </p:sp>
      <p:sp>
        <p:nvSpPr>
          <p:cNvPr id="35" name="文本框 34"/>
          <p:cNvSpPr txBox="1"/>
          <p:nvPr/>
        </p:nvSpPr>
        <p:spPr>
          <a:xfrm>
            <a:off x="1596390" y="1214120"/>
            <a:ext cx="6394450" cy="398780"/>
          </a:xfrm>
          <a:prstGeom prst="rect">
            <a:avLst/>
          </a:prstGeom>
          <a:solidFill>
            <a:schemeClr val="bg1">
              <a:lumMod val="50000"/>
            </a:schemeClr>
          </a:solidFill>
          <a:ln w="28575">
            <a:noFill/>
          </a:ln>
          <a:effectLst>
            <a:glow rad="63500">
              <a:schemeClr val="accent3">
                <a:satMod val="175000"/>
                <a:alpha val="40000"/>
              </a:schemeClr>
            </a:glow>
          </a:effectLst>
        </p:spPr>
        <p:txBody>
          <a:bodyPr wrap="square"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r>
              <a:rPr lang="zh-CN" altLang="en-US" dirty="0">
                <a:solidFill>
                  <a:prstClr val="white"/>
                </a:solidFill>
                <a:cs typeface="Arial" panose="020B0604020202020204" pitchFamily="34" charset="0"/>
                <a:sym typeface="+mn-ea"/>
              </a:rPr>
              <a:t>时序图</a:t>
            </a:r>
            <a:endParaRPr lang="zh-CN" altLang="en-US" dirty="0">
              <a:solidFill>
                <a:prstClr val="white"/>
              </a:solidFill>
              <a:cs typeface="Arial" panose="020B0604020202020204" pitchFamily="34" charset="0"/>
              <a:sym typeface="+mn-ea"/>
            </a:endParaRPr>
          </a:p>
        </p:txBody>
      </p:sp>
      <p:sp>
        <p:nvSpPr>
          <p:cNvPr id="9" name="矩形 8"/>
          <p:cNvSpPr/>
          <p:nvPr/>
        </p:nvSpPr>
        <p:spPr>
          <a:xfrm>
            <a:off x="2213610" y="1724025"/>
            <a:ext cx="4551045" cy="3524250"/>
          </a:xfrm>
          <a:prstGeom prst="rect">
            <a:avLst/>
          </a:prstGeom>
          <a:noFill/>
          <a:ln w="28575">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endParaRPr lang="zh-CN" altLang="en-US" smtClean="0">
              <a:ln w="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8" name="图片 11"/>
          <p:cNvPicPr>
            <a:picLocks noChangeAspect="1"/>
          </p:cNvPicPr>
          <p:nvPr/>
        </p:nvPicPr>
        <p:blipFill>
          <a:blip r:embed="rId1"/>
          <a:stretch>
            <a:fillRect/>
          </a:stretch>
        </p:blipFill>
        <p:spPr>
          <a:xfrm>
            <a:off x="1596390" y="1662430"/>
            <a:ext cx="6393815" cy="4427220"/>
          </a:xfrm>
          <a:prstGeom prst="rect">
            <a:avLst/>
          </a:prstGeom>
          <a:noFill/>
          <a:ln>
            <a:noFill/>
          </a:ln>
        </p:spPr>
      </p:pic>
      <p:sp>
        <p:nvSpPr>
          <p:cNvPr id="2" name="矩形 1"/>
          <p:cNvSpPr/>
          <p:nvPr/>
        </p:nvSpPr>
        <p:spPr>
          <a:xfrm>
            <a:off x="0" y="851836"/>
            <a:ext cx="9144000" cy="6006307"/>
          </a:xfrm>
          <a:prstGeom prst="rect">
            <a:avLst/>
          </a:prstGeom>
          <a:solidFill>
            <a:srgbClr val="FFFFFF">
              <a:alpha val="8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4" name="文本框 3"/>
          <p:cNvSpPr txBox="1"/>
          <p:nvPr/>
        </p:nvSpPr>
        <p:spPr>
          <a:xfrm>
            <a:off x="2944495" y="2877820"/>
            <a:ext cx="2880995" cy="2245360"/>
          </a:xfrm>
          <a:prstGeom prst="rect">
            <a:avLst/>
          </a:prstGeom>
          <a:noFill/>
          <a:ln w="28575">
            <a:solidFill>
              <a:schemeClr val="bg1">
                <a:lumMod val="50000"/>
              </a:schemeClr>
            </a:solidFill>
          </a:ln>
        </p:spPr>
        <p:txBody>
          <a:bodyPr wrap="square" rtlCol="0">
            <a:spAutoFit/>
          </a:bodyPr>
          <a:lstStyle/>
          <a:p>
            <a:pPr marL="345440" lvl="1" indent="-285750" algn="just" fontAlgn="auto">
              <a:lnSpc>
                <a:spcPct val="125000"/>
              </a:lnSpc>
              <a:buFont typeface="Arial" panose="020B0604020202020204" pitchFamily="34" charset="0"/>
              <a:buChar char="−"/>
            </a:pPr>
            <a:r>
              <a:rPr lang="zh-CN" sz="1600" noProof="0">
                <a:ln>
                  <a:noFill/>
                </a:ln>
                <a:solidFill>
                  <a:prstClr val="black"/>
                </a:solidFill>
                <a:effectLst/>
                <a:uLnTx/>
                <a:uFillTx/>
                <a:latin typeface="微软雅黑" panose="020B0503020204020204" pitchFamily="34" charset="-122"/>
                <a:ea typeface="微软雅黑" panose="020B0503020204020204" pitchFamily="34" charset="-122"/>
                <a:sym typeface="+mn-ea"/>
              </a:rPr>
              <a:t>第一章、绪论</a:t>
            </a:r>
            <a:endParaRPr lang="zh-CN" sz="1600" noProof="0">
              <a:ln>
                <a:noFill/>
              </a:ln>
              <a:solidFill>
                <a:prstClr val="black"/>
              </a:solidFill>
              <a:effectLst/>
              <a:uLnTx/>
              <a:uFillTx/>
              <a:latin typeface="微软雅黑" panose="020B0503020204020204" pitchFamily="34" charset="-122"/>
              <a:ea typeface="微软雅黑" panose="020B0503020204020204" pitchFamily="34" charset="-122"/>
              <a:sym typeface="+mn-ea"/>
            </a:endParaRPr>
          </a:p>
          <a:p>
            <a:pPr marL="345440" lvl="1" indent="-285750" algn="just" fontAlgn="auto">
              <a:lnSpc>
                <a:spcPct val="125000"/>
              </a:lnSpc>
              <a:buFont typeface="Arial" panose="020B0604020202020204" pitchFamily="34" charset="0"/>
              <a:buChar char="−"/>
            </a:pPr>
            <a:r>
              <a:rPr lang="zh-CN" altLang="en-US" sz="1600" noProof="0">
                <a:ln>
                  <a:noFill/>
                </a:ln>
                <a:solidFill>
                  <a:prstClr val="black"/>
                </a:solidFill>
                <a:effectLst/>
                <a:uLnTx/>
                <a:uFillTx/>
                <a:latin typeface="微软雅黑" panose="020B0503020204020204" pitchFamily="34" charset="-122"/>
                <a:ea typeface="微软雅黑" panose="020B0503020204020204" pitchFamily="34" charset="-122"/>
                <a:sym typeface="+mn-ea"/>
              </a:rPr>
              <a:t>第二章、相关技术</a:t>
            </a:r>
            <a:endParaRPr lang="zh-CN" altLang="en-US" sz="1600" noProof="0">
              <a:ln>
                <a:noFill/>
              </a:ln>
              <a:solidFill>
                <a:prstClr val="black"/>
              </a:solidFill>
              <a:effectLst/>
              <a:uLnTx/>
              <a:uFillTx/>
              <a:latin typeface="微软雅黑" panose="020B0503020204020204" pitchFamily="34" charset="-122"/>
              <a:ea typeface="微软雅黑" panose="020B0503020204020204" pitchFamily="34" charset="-122"/>
              <a:sym typeface="+mn-ea"/>
            </a:endParaRPr>
          </a:p>
          <a:p>
            <a:pPr marL="345440" lvl="1" indent="-285750" algn="just" fontAlgn="auto">
              <a:lnSpc>
                <a:spcPct val="125000"/>
              </a:lnSpc>
              <a:buFont typeface="Arial" panose="020B0604020202020204" pitchFamily="34" charset="0"/>
              <a:buChar char="−"/>
            </a:pPr>
            <a:r>
              <a:rPr lang="zh-CN" altLang="en-US" sz="1600" noProof="0">
                <a:ln>
                  <a:noFill/>
                </a:ln>
                <a:solidFill>
                  <a:prstClr val="black"/>
                </a:solidFill>
                <a:effectLst/>
                <a:uLnTx/>
                <a:uFillTx/>
                <a:latin typeface="微软雅黑" panose="020B0503020204020204" pitchFamily="34" charset="-122"/>
                <a:ea typeface="微软雅黑" panose="020B0503020204020204" pitchFamily="34" charset="-122"/>
                <a:sym typeface="+mn-ea"/>
              </a:rPr>
              <a:t>第三章、需求分析</a:t>
            </a:r>
            <a:endParaRPr lang="zh-CN" altLang="en-US" sz="1600" noProof="0">
              <a:ln>
                <a:noFill/>
              </a:ln>
              <a:solidFill>
                <a:prstClr val="black"/>
              </a:solidFill>
              <a:effectLst/>
              <a:uLnTx/>
              <a:uFillTx/>
              <a:latin typeface="微软雅黑" panose="020B0503020204020204" pitchFamily="34" charset="-122"/>
              <a:ea typeface="微软雅黑" panose="020B0503020204020204" pitchFamily="34" charset="-122"/>
              <a:sym typeface="+mn-ea"/>
            </a:endParaRPr>
          </a:p>
          <a:p>
            <a:pPr marL="345440" lvl="1" indent="-285750" algn="just" fontAlgn="auto">
              <a:lnSpc>
                <a:spcPct val="125000"/>
              </a:lnSpc>
              <a:buFont typeface="Arial" panose="020B0604020202020204" pitchFamily="34" charset="0"/>
              <a:buChar char="−"/>
            </a:pPr>
            <a:r>
              <a:rPr lang="zh-CN" altLang="en-US" sz="1600" noProof="0">
                <a:ln>
                  <a:noFill/>
                </a:ln>
                <a:solidFill>
                  <a:prstClr val="black"/>
                </a:solidFill>
                <a:effectLst/>
                <a:uLnTx/>
                <a:uFillTx/>
                <a:latin typeface="微软雅黑" panose="020B0503020204020204" pitchFamily="34" charset="-122"/>
                <a:ea typeface="微软雅黑" panose="020B0503020204020204" pitchFamily="34" charset="-122"/>
                <a:sym typeface="+mn-ea"/>
              </a:rPr>
              <a:t>第四章、概要设计</a:t>
            </a:r>
            <a:endParaRPr lang="zh-CN" altLang="en-US" sz="1600" noProof="0">
              <a:ln>
                <a:noFill/>
              </a:ln>
              <a:solidFill>
                <a:prstClr val="black"/>
              </a:solidFill>
              <a:effectLst/>
              <a:uLnTx/>
              <a:uFillTx/>
              <a:latin typeface="微软雅黑" panose="020B0503020204020204" pitchFamily="34" charset="-122"/>
              <a:ea typeface="微软雅黑" panose="020B0503020204020204" pitchFamily="34" charset="-122"/>
              <a:sym typeface="+mn-ea"/>
            </a:endParaRPr>
          </a:p>
          <a:p>
            <a:pPr marL="345440" lvl="1" indent="-285750" algn="just" fontAlgn="auto">
              <a:lnSpc>
                <a:spcPct val="125000"/>
              </a:lnSpc>
              <a:buFont typeface="Arial" panose="020B0604020202020204" pitchFamily="34" charset="0"/>
              <a:buChar char="−"/>
            </a:pPr>
            <a:r>
              <a:rPr lang="zh-CN" altLang="en-US" sz="1600" noProof="0">
                <a:ln>
                  <a:noFill/>
                </a:ln>
                <a:solidFill>
                  <a:prstClr val="black"/>
                </a:solidFill>
                <a:effectLst/>
                <a:uLnTx/>
                <a:uFillTx/>
                <a:latin typeface="微软雅黑" panose="020B0503020204020204" pitchFamily="34" charset="-122"/>
                <a:ea typeface="微软雅黑" panose="020B0503020204020204" pitchFamily="34" charset="-122"/>
                <a:sym typeface="+mn-ea"/>
              </a:rPr>
              <a:t>第四章、</a:t>
            </a:r>
            <a:r>
              <a:rPr lang="zh-CN" altLang="en-US" sz="1600" noProof="0">
                <a:ln>
                  <a:noFill/>
                </a:ln>
                <a:solidFill>
                  <a:prstClr val="black"/>
                </a:solidFill>
                <a:effectLst/>
                <a:uLnTx/>
                <a:uFillTx/>
                <a:latin typeface="微软雅黑" panose="020B0503020204020204" pitchFamily="34" charset="-122"/>
                <a:ea typeface="微软雅黑" panose="020B0503020204020204" pitchFamily="34" charset="-122"/>
                <a:sym typeface="+mn-ea"/>
              </a:rPr>
              <a:t>详细设计与实现</a:t>
            </a:r>
            <a:endParaRPr lang="zh-CN" altLang="en-US" sz="1600" noProof="0">
              <a:ln>
                <a:noFill/>
              </a:ln>
              <a:solidFill>
                <a:prstClr val="black"/>
              </a:solidFill>
              <a:effectLst/>
              <a:uLnTx/>
              <a:uFillTx/>
              <a:latin typeface="微软雅黑" panose="020B0503020204020204" pitchFamily="34" charset="-122"/>
              <a:ea typeface="微软雅黑" panose="020B0503020204020204" pitchFamily="34" charset="-122"/>
              <a:sym typeface="+mn-ea"/>
            </a:endParaRPr>
          </a:p>
          <a:p>
            <a:pPr marL="345440" lvl="1" indent="-285750" algn="just" fontAlgn="auto">
              <a:lnSpc>
                <a:spcPct val="125000"/>
              </a:lnSpc>
              <a:buFont typeface="Arial" panose="020B0604020202020204" pitchFamily="34" charset="0"/>
              <a:buChar char="−"/>
            </a:pPr>
            <a:r>
              <a:rPr lang="zh-CN" altLang="en-US" sz="1600" noProof="0">
                <a:ln>
                  <a:noFill/>
                </a:ln>
                <a:solidFill>
                  <a:prstClr val="black"/>
                </a:solidFill>
                <a:effectLst/>
                <a:uLnTx/>
                <a:uFillTx/>
                <a:latin typeface="微软雅黑" panose="020B0503020204020204" pitchFamily="34" charset="-122"/>
                <a:ea typeface="微软雅黑" panose="020B0503020204020204" pitchFamily="34" charset="-122"/>
                <a:sym typeface="+mn-ea"/>
              </a:rPr>
              <a:t>第五章、系统测试</a:t>
            </a:r>
            <a:endParaRPr lang="zh-CN" altLang="en-US" sz="1600" noProof="0">
              <a:ln>
                <a:noFill/>
              </a:ln>
              <a:solidFill>
                <a:prstClr val="black"/>
              </a:solidFill>
              <a:effectLst/>
              <a:uLnTx/>
              <a:uFillTx/>
              <a:latin typeface="微软雅黑" panose="020B0503020204020204" pitchFamily="34" charset="-122"/>
              <a:ea typeface="微软雅黑" panose="020B0503020204020204" pitchFamily="34" charset="-122"/>
              <a:sym typeface="+mn-ea"/>
            </a:endParaRPr>
          </a:p>
          <a:p>
            <a:pPr marL="345440" lvl="1" indent="-285750" algn="just" fontAlgn="auto">
              <a:lnSpc>
                <a:spcPct val="125000"/>
              </a:lnSpc>
              <a:buFont typeface="Arial" panose="020B0604020202020204" pitchFamily="34" charset="0"/>
              <a:buChar char="−"/>
            </a:pPr>
            <a:r>
              <a:rPr lang="zh-CN" altLang="en-US" sz="1600" noProof="0">
                <a:ln>
                  <a:noFill/>
                </a:ln>
                <a:solidFill>
                  <a:prstClr val="black"/>
                </a:solidFill>
                <a:effectLst/>
                <a:uLnTx/>
                <a:uFillTx/>
                <a:latin typeface="微软雅黑" panose="020B0503020204020204" pitchFamily="34" charset="-122"/>
                <a:ea typeface="微软雅黑" panose="020B0503020204020204" pitchFamily="34" charset="-122"/>
                <a:sym typeface="+mn-ea"/>
              </a:rPr>
              <a:t>第六章、总结与展望</a:t>
            </a:r>
            <a:endParaRPr lang="zh-CN" altLang="en-US" sz="1600" dirty="0">
              <a:latin typeface="黑体" panose="02010609060101010101" pitchFamily="49" charset="-122"/>
              <a:ea typeface="黑体" panose="02010609060101010101" pitchFamily="49" charset="-122"/>
            </a:endParaRPr>
          </a:p>
        </p:txBody>
      </p:sp>
      <p:sp>
        <p:nvSpPr>
          <p:cNvPr id="5" name="文本框 4"/>
          <p:cNvSpPr txBox="1"/>
          <p:nvPr/>
        </p:nvSpPr>
        <p:spPr>
          <a:xfrm>
            <a:off x="2944495" y="2479040"/>
            <a:ext cx="2880995" cy="398780"/>
          </a:xfrm>
          <a:prstGeom prst="rect">
            <a:avLst/>
          </a:prstGeom>
          <a:solidFill>
            <a:schemeClr val="bg1">
              <a:lumMod val="50000"/>
            </a:schemeClr>
          </a:solidFill>
          <a:ln w="28575">
            <a:noFill/>
          </a:ln>
          <a:effectLst>
            <a:glow rad="63500">
              <a:schemeClr val="accent3">
                <a:satMod val="175000"/>
                <a:alpha val="40000"/>
              </a:schemeClr>
            </a:glow>
          </a:effectLst>
        </p:spPr>
        <p:txBody>
          <a:bodyPr wrap="square"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r>
              <a:rPr lang="zh-CN" altLang="en-US" dirty="0">
                <a:sym typeface="+mn-ea"/>
              </a:rPr>
              <a:t>普遍写法</a:t>
            </a:r>
            <a:endParaRPr lang="zh-CN" altLang="en-US" dirty="0">
              <a:solidFill>
                <a:prstClr val="white"/>
              </a:solidFill>
              <a:cs typeface="Arial" panose="020B060402020202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1"/>
      <p:bldP spid="2" grpId="0" bldLvl="0" animBg="1"/>
      <p:bldP spid="5" grpId="0" bldLvl="0" animBg="1"/>
      <p:bldP spid="4" grpId="0" bldLvl="0" animBg="1"/>
      <p:bldP spid="2" grpId="1" animBg="1"/>
      <p:bldP spid="5" grpId="1" animBg="1"/>
      <p:bldP spid="4"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6" name="TextBox 19"/>
          <p:cNvSpPr txBox="1">
            <a:spLocks noChangeArrowheads="1"/>
          </p:cNvSpPr>
          <p:nvPr/>
        </p:nvSpPr>
        <p:spPr bwMode="auto">
          <a:xfrm>
            <a:off x="622300" y="142874"/>
            <a:ext cx="8342188" cy="5530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base" hangingPunct="1">
              <a:spcBef>
                <a:spcPct val="0"/>
              </a:spcBef>
              <a:spcAft>
                <a:spcPct val="0"/>
              </a:spcAft>
            </a:pPr>
            <a:r>
              <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sym typeface="+mn-ea"/>
              </a:rPr>
              <a:t>工程硕士论文结构</a:t>
            </a:r>
            <a:endPar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5" name="文本框 4"/>
          <p:cNvSpPr txBox="1"/>
          <p:nvPr/>
        </p:nvSpPr>
        <p:spPr>
          <a:xfrm>
            <a:off x="511175" y="1380490"/>
            <a:ext cx="6505575" cy="2245360"/>
          </a:xfrm>
          <a:prstGeom prst="rect">
            <a:avLst/>
          </a:prstGeom>
          <a:noFill/>
          <a:ln w="28575">
            <a:solidFill>
              <a:schemeClr val="bg1">
                <a:lumMod val="50000"/>
              </a:schemeClr>
            </a:solidFill>
          </a:ln>
        </p:spPr>
        <p:txBody>
          <a:bodyPr wrap="square" rtlCol="0">
            <a:spAutoFit/>
          </a:bodyPr>
          <a:lstStyle/>
          <a:p>
            <a:pPr marL="345440" lvl="1" indent="-285750" algn="just" fontAlgn="auto">
              <a:lnSpc>
                <a:spcPct val="125000"/>
              </a:lnSpc>
              <a:buFont typeface="Arial" panose="020B0604020202020204" pitchFamily="34" charset="0"/>
              <a:buChar char="−"/>
            </a:pPr>
            <a:r>
              <a:rPr lang="zh-CN" sz="1600" noProof="0">
                <a:ln>
                  <a:noFill/>
                </a:ln>
                <a:solidFill>
                  <a:prstClr val="black"/>
                </a:solidFill>
                <a:effectLst/>
                <a:uLnTx/>
                <a:uFillTx/>
                <a:latin typeface="微软雅黑" panose="020B0503020204020204" pitchFamily="34" charset="-122"/>
                <a:ea typeface="微软雅黑" panose="020B0503020204020204" pitchFamily="34" charset="-122"/>
                <a:sym typeface="+mn-ea"/>
              </a:rPr>
              <a:t>第一章、绪论</a:t>
            </a:r>
            <a:endParaRPr lang="zh-CN" sz="1600" noProof="0">
              <a:ln>
                <a:noFill/>
              </a:ln>
              <a:solidFill>
                <a:prstClr val="black"/>
              </a:solidFill>
              <a:effectLst/>
              <a:uLnTx/>
              <a:uFillTx/>
              <a:latin typeface="微软雅黑" panose="020B0503020204020204" pitchFamily="34" charset="-122"/>
              <a:ea typeface="微软雅黑" panose="020B0503020204020204" pitchFamily="34" charset="-122"/>
              <a:sym typeface="+mn-ea"/>
            </a:endParaRPr>
          </a:p>
          <a:p>
            <a:pPr marL="345440" lvl="1" indent="-285750" algn="just" fontAlgn="auto">
              <a:lnSpc>
                <a:spcPct val="125000"/>
              </a:lnSpc>
              <a:buFont typeface="Arial" panose="020B0604020202020204" pitchFamily="34" charset="0"/>
              <a:buChar char="−"/>
            </a:pPr>
            <a:r>
              <a:rPr lang="zh-CN" altLang="en-US" sz="1600" noProof="0">
                <a:ln>
                  <a:noFill/>
                </a:ln>
                <a:solidFill>
                  <a:prstClr val="black"/>
                </a:solidFill>
                <a:effectLst/>
                <a:uLnTx/>
                <a:uFillTx/>
                <a:latin typeface="微软雅黑" panose="020B0503020204020204" pitchFamily="34" charset="-122"/>
                <a:ea typeface="微软雅黑" panose="020B0503020204020204" pitchFamily="34" charset="-122"/>
                <a:sym typeface="+mn-ea"/>
              </a:rPr>
              <a:t>第二章、背景知识和研究</a:t>
            </a:r>
            <a:r>
              <a:rPr lang="zh-CN" altLang="en-US" sz="1600" noProof="0">
                <a:ln>
                  <a:noFill/>
                </a:ln>
                <a:solidFill>
                  <a:prstClr val="black"/>
                </a:solidFill>
                <a:effectLst/>
                <a:uLnTx/>
                <a:uFillTx/>
                <a:latin typeface="微软雅黑" panose="020B0503020204020204" pitchFamily="34" charset="-122"/>
                <a:ea typeface="微软雅黑" panose="020B0503020204020204" pitchFamily="34" charset="-122"/>
                <a:sym typeface="+mn-ea"/>
              </a:rPr>
              <a:t>现状</a:t>
            </a:r>
            <a:endParaRPr lang="zh-CN" altLang="en-US" sz="1600" noProof="0">
              <a:ln>
                <a:noFill/>
              </a:ln>
              <a:solidFill>
                <a:prstClr val="black"/>
              </a:solidFill>
              <a:effectLst/>
              <a:uLnTx/>
              <a:uFillTx/>
              <a:latin typeface="微软雅黑" panose="020B0503020204020204" pitchFamily="34" charset="-122"/>
              <a:ea typeface="微软雅黑" panose="020B0503020204020204" pitchFamily="34" charset="-122"/>
              <a:sym typeface="+mn-ea"/>
            </a:endParaRPr>
          </a:p>
          <a:p>
            <a:pPr marL="345440" lvl="1" indent="-285750" algn="just" fontAlgn="auto">
              <a:lnSpc>
                <a:spcPct val="125000"/>
              </a:lnSpc>
              <a:buFont typeface="Arial" panose="020B0604020202020204" pitchFamily="34" charset="0"/>
              <a:buChar char="−"/>
            </a:pPr>
            <a:r>
              <a:rPr lang="zh-CN" altLang="en-US" sz="1600" noProof="0">
                <a:ln>
                  <a:noFill/>
                </a:ln>
                <a:solidFill>
                  <a:prstClr val="black"/>
                </a:solidFill>
                <a:effectLst/>
                <a:uLnTx/>
                <a:uFillTx/>
                <a:latin typeface="微软雅黑" panose="020B0503020204020204" pitchFamily="34" charset="-122"/>
                <a:ea typeface="微软雅黑" panose="020B0503020204020204" pitchFamily="34" charset="-122"/>
                <a:sym typeface="+mn-ea"/>
              </a:rPr>
              <a:t>第三章、银行理财分销系统的微服务架构总体设计</a:t>
            </a:r>
            <a:endParaRPr lang="zh-CN" altLang="en-US" sz="1600" noProof="0">
              <a:ln>
                <a:noFill/>
              </a:ln>
              <a:solidFill>
                <a:prstClr val="black"/>
              </a:solidFill>
              <a:effectLst/>
              <a:uLnTx/>
              <a:uFillTx/>
              <a:latin typeface="微软雅黑" panose="020B0503020204020204" pitchFamily="34" charset="-122"/>
              <a:ea typeface="微软雅黑" panose="020B0503020204020204" pitchFamily="34" charset="-122"/>
              <a:sym typeface="+mn-ea"/>
            </a:endParaRPr>
          </a:p>
          <a:p>
            <a:pPr marL="345440" lvl="1" indent="-285750" algn="just" fontAlgn="auto">
              <a:lnSpc>
                <a:spcPct val="125000"/>
              </a:lnSpc>
              <a:buFont typeface="Arial" panose="020B0604020202020204" pitchFamily="34" charset="0"/>
              <a:buChar char="−"/>
            </a:pPr>
            <a:r>
              <a:rPr lang="zh-CN" altLang="en-US" sz="1600" noProof="0">
                <a:ln>
                  <a:noFill/>
                </a:ln>
                <a:solidFill>
                  <a:prstClr val="black"/>
                </a:solidFill>
                <a:effectLst/>
                <a:uLnTx/>
                <a:uFillTx/>
                <a:latin typeface="微软雅黑" panose="020B0503020204020204" pitchFamily="34" charset="-122"/>
                <a:ea typeface="微软雅黑" panose="020B0503020204020204" pitchFamily="34" charset="-122"/>
                <a:sym typeface="+mn-ea"/>
              </a:rPr>
              <a:t>第四章、分布式批量清算模块设计与实现</a:t>
            </a:r>
            <a:endParaRPr lang="zh-CN" altLang="en-US" sz="1600" noProof="0">
              <a:ln>
                <a:noFill/>
              </a:ln>
              <a:solidFill>
                <a:prstClr val="black"/>
              </a:solidFill>
              <a:effectLst/>
              <a:uLnTx/>
              <a:uFillTx/>
              <a:latin typeface="微软雅黑" panose="020B0503020204020204" pitchFamily="34" charset="-122"/>
              <a:ea typeface="微软雅黑" panose="020B0503020204020204" pitchFamily="34" charset="-122"/>
              <a:sym typeface="+mn-ea"/>
            </a:endParaRPr>
          </a:p>
          <a:p>
            <a:pPr marL="345440" lvl="1" indent="-285750" algn="just" fontAlgn="auto">
              <a:lnSpc>
                <a:spcPct val="125000"/>
              </a:lnSpc>
              <a:buFont typeface="Arial" panose="020B0604020202020204" pitchFamily="34" charset="0"/>
              <a:buChar char="−"/>
            </a:pPr>
            <a:r>
              <a:rPr lang="zh-CN" altLang="en-US" sz="1600" noProof="0">
                <a:ln>
                  <a:noFill/>
                </a:ln>
                <a:solidFill>
                  <a:prstClr val="black"/>
                </a:solidFill>
                <a:effectLst/>
                <a:uLnTx/>
                <a:uFillTx/>
                <a:latin typeface="微软雅黑" panose="020B0503020204020204" pitchFamily="34" charset="-122"/>
                <a:ea typeface="微软雅黑" panose="020B0503020204020204" pitchFamily="34" charset="-122"/>
                <a:sym typeface="+mn-ea"/>
              </a:rPr>
              <a:t>第</a:t>
            </a:r>
            <a:r>
              <a:rPr lang="zh-CN" altLang="en-US" sz="1600" noProof="0">
                <a:ln>
                  <a:noFill/>
                </a:ln>
                <a:solidFill>
                  <a:prstClr val="black"/>
                </a:solidFill>
                <a:effectLst/>
                <a:uLnTx/>
                <a:uFillTx/>
                <a:latin typeface="微软雅黑" panose="020B0503020204020204" pitchFamily="34" charset="-122"/>
                <a:ea typeface="微软雅黑" panose="020B0503020204020204" pitchFamily="34" charset="-122"/>
                <a:sym typeface="+mn-ea"/>
              </a:rPr>
              <a:t>五章、面向并发请求的实时联机模块设计与优化</a:t>
            </a:r>
            <a:endParaRPr lang="zh-CN" altLang="en-US" sz="1600" noProof="0">
              <a:ln>
                <a:noFill/>
              </a:ln>
              <a:solidFill>
                <a:prstClr val="black"/>
              </a:solidFill>
              <a:effectLst/>
              <a:uLnTx/>
              <a:uFillTx/>
              <a:latin typeface="微软雅黑" panose="020B0503020204020204" pitchFamily="34" charset="-122"/>
              <a:ea typeface="微软雅黑" panose="020B0503020204020204" pitchFamily="34" charset="-122"/>
              <a:sym typeface="+mn-ea"/>
            </a:endParaRPr>
          </a:p>
          <a:p>
            <a:pPr marL="345440" lvl="1" indent="-285750" algn="just" fontAlgn="auto">
              <a:lnSpc>
                <a:spcPct val="125000"/>
              </a:lnSpc>
              <a:buFont typeface="Arial" panose="020B0604020202020204" pitchFamily="34" charset="0"/>
              <a:buChar char="−"/>
            </a:pPr>
            <a:r>
              <a:rPr lang="zh-CN" altLang="en-US" sz="1600" noProof="0">
                <a:ln>
                  <a:noFill/>
                </a:ln>
                <a:solidFill>
                  <a:prstClr val="black"/>
                </a:solidFill>
                <a:effectLst/>
                <a:uLnTx/>
                <a:uFillTx/>
                <a:latin typeface="微软雅黑" panose="020B0503020204020204" pitchFamily="34" charset="-122"/>
                <a:ea typeface="微软雅黑" panose="020B0503020204020204" pitchFamily="34" charset="-122"/>
                <a:sym typeface="+mn-ea"/>
              </a:rPr>
              <a:t>第六章、银行理财分销系统部署与测试</a:t>
            </a:r>
            <a:endParaRPr lang="zh-CN" altLang="en-US" sz="1600" noProof="0">
              <a:ln>
                <a:noFill/>
              </a:ln>
              <a:solidFill>
                <a:prstClr val="black"/>
              </a:solidFill>
              <a:effectLst/>
              <a:uLnTx/>
              <a:uFillTx/>
              <a:latin typeface="微软雅黑" panose="020B0503020204020204" pitchFamily="34" charset="-122"/>
              <a:ea typeface="微软雅黑" panose="020B0503020204020204" pitchFamily="34" charset="-122"/>
              <a:sym typeface="+mn-ea"/>
            </a:endParaRPr>
          </a:p>
          <a:p>
            <a:pPr marL="345440" lvl="1" indent="-285750" algn="just" fontAlgn="auto">
              <a:lnSpc>
                <a:spcPct val="125000"/>
              </a:lnSpc>
              <a:buFont typeface="Arial" panose="020B0604020202020204" pitchFamily="34" charset="0"/>
              <a:buChar char="−"/>
            </a:pPr>
            <a:r>
              <a:rPr lang="zh-CN" altLang="en-US" sz="1600" noProof="0">
                <a:ln>
                  <a:noFill/>
                </a:ln>
                <a:solidFill>
                  <a:prstClr val="black"/>
                </a:solidFill>
                <a:effectLst/>
                <a:uLnTx/>
                <a:uFillTx/>
                <a:latin typeface="微软雅黑" panose="020B0503020204020204" pitchFamily="34" charset="-122"/>
                <a:ea typeface="微软雅黑" panose="020B0503020204020204" pitchFamily="34" charset="-122"/>
                <a:sym typeface="+mn-ea"/>
              </a:rPr>
              <a:t>第</a:t>
            </a:r>
            <a:r>
              <a:rPr lang="zh-CN" altLang="en-US" sz="1600" noProof="0">
                <a:ln>
                  <a:noFill/>
                </a:ln>
                <a:solidFill>
                  <a:prstClr val="black"/>
                </a:solidFill>
                <a:effectLst/>
                <a:uLnTx/>
                <a:uFillTx/>
                <a:latin typeface="微软雅黑" panose="020B0503020204020204" pitchFamily="34" charset="-122"/>
                <a:ea typeface="微软雅黑" panose="020B0503020204020204" pitchFamily="34" charset="-122"/>
                <a:sym typeface="+mn-ea"/>
              </a:rPr>
              <a:t>七章、总结与</a:t>
            </a:r>
            <a:r>
              <a:rPr lang="zh-CN" altLang="en-US" sz="1600" noProof="0">
                <a:ln>
                  <a:noFill/>
                </a:ln>
                <a:solidFill>
                  <a:prstClr val="black"/>
                </a:solidFill>
                <a:effectLst/>
                <a:uLnTx/>
                <a:uFillTx/>
                <a:latin typeface="微软雅黑" panose="020B0503020204020204" pitchFamily="34" charset="-122"/>
                <a:ea typeface="微软雅黑" panose="020B0503020204020204" pitchFamily="34" charset="-122"/>
                <a:sym typeface="+mn-ea"/>
              </a:rPr>
              <a:t>展望</a:t>
            </a:r>
            <a:endParaRPr lang="zh-CN" altLang="en-US" sz="1600" dirty="0">
              <a:latin typeface="黑体" panose="02010609060101010101" pitchFamily="49" charset="-122"/>
              <a:ea typeface="黑体" panose="02010609060101010101" pitchFamily="49" charset="-122"/>
            </a:endParaRPr>
          </a:p>
        </p:txBody>
      </p:sp>
      <p:sp>
        <p:nvSpPr>
          <p:cNvPr id="10" name="文本框 9"/>
          <p:cNvSpPr txBox="1"/>
          <p:nvPr/>
        </p:nvSpPr>
        <p:spPr>
          <a:xfrm>
            <a:off x="511175" y="981710"/>
            <a:ext cx="6505575" cy="398780"/>
          </a:xfrm>
          <a:prstGeom prst="rect">
            <a:avLst/>
          </a:prstGeom>
          <a:solidFill>
            <a:schemeClr val="bg1">
              <a:lumMod val="50000"/>
            </a:schemeClr>
          </a:solidFill>
          <a:ln w="28575">
            <a:noFill/>
          </a:ln>
          <a:effectLst>
            <a:glow rad="63500">
              <a:schemeClr val="accent3">
                <a:satMod val="175000"/>
                <a:alpha val="40000"/>
              </a:schemeClr>
            </a:glow>
          </a:effectLst>
        </p:spPr>
        <p:txBody>
          <a:bodyPr wrap="square"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r>
              <a:rPr lang="zh-CN" altLang="en-US" dirty="0">
                <a:sym typeface="+mn-ea"/>
              </a:rPr>
              <a:t>基于微服务的银行理财分销系统性能优化设计与实现</a:t>
            </a:r>
            <a:endParaRPr lang="zh-CN" altLang="en-US" dirty="0">
              <a:sym typeface="+mn-ea"/>
            </a:endParaRPr>
          </a:p>
        </p:txBody>
      </p:sp>
      <p:sp>
        <p:nvSpPr>
          <p:cNvPr id="11" name="矩形 10"/>
          <p:cNvSpPr/>
          <p:nvPr/>
        </p:nvSpPr>
        <p:spPr>
          <a:xfrm>
            <a:off x="902970" y="1464945"/>
            <a:ext cx="1356995" cy="30988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endParaRPr lang="zh-CN" altLang="en-US" smtClean="0">
              <a:ln w="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矩形 1"/>
          <p:cNvSpPr/>
          <p:nvPr/>
        </p:nvSpPr>
        <p:spPr>
          <a:xfrm>
            <a:off x="608965" y="4441190"/>
            <a:ext cx="1136650" cy="368300"/>
          </a:xfrm>
          <a:prstGeom prst="rect">
            <a:avLst/>
          </a:prstGeom>
          <a:solidFill>
            <a:schemeClr val="accent1">
              <a:lumMod val="20000"/>
              <a:lumOff val="80000"/>
            </a:schemeClr>
          </a:solidFill>
          <a:ln w="28575">
            <a:solidFill>
              <a:srgbClr val="0D4B87"/>
            </a:solidFill>
          </a:ln>
        </p:spPr>
        <p:txBody>
          <a:bodyPr wrap="square">
            <a:spAutoFit/>
          </a:bodyPr>
          <a:p>
            <a:pPr algn="ctr"/>
            <a:r>
              <a:rPr lang="zh-CN" altLang="en-US" b="1" dirty="0">
                <a:latin typeface="黑体" panose="02010609060101010101" pitchFamily="49" charset="-122"/>
                <a:ea typeface="黑体" panose="02010609060101010101" pitchFamily="49" charset="-122"/>
              </a:rPr>
              <a:t>绪论</a:t>
            </a:r>
            <a:endParaRPr lang="zh-CN" altLang="en-US" b="1" dirty="0">
              <a:latin typeface="黑体" panose="02010609060101010101" pitchFamily="49" charset="-122"/>
              <a:ea typeface="黑体" panose="02010609060101010101" pitchFamily="49" charset="-122"/>
            </a:endParaRPr>
          </a:p>
        </p:txBody>
      </p:sp>
      <p:sp>
        <p:nvSpPr>
          <p:cNvPr id="3" name="文本框 2"/>
          <p:cNvSpPr txBox="1"/>
          <p:nvPr/>
        </p:nvSpPr>
        <p:spPr>
          <a:xfrm>
            <a:off x="1888490" y="4302125"/>
            <a:ext cx="5760085" cy="1437640"/>
          </a:xfrm>
          <a:prstGeom prst="rect">
            <a:avLst/>
          </a:prstGeom>
          <a:noFill/>
        </p:spPr>
        <p:txBody>
          <a:bodyPr wrap="square" rtlCol="0">
            <a:spAutoFit/>
          </a:bodyPr>
          <a:p>
            <a:pPr indent="0">
              <a:lnSpc>
                <a:spcPct val="125000"/>
              </a:lnSpc>
              <a:buFont typeface="Arial" panose="020B0604020202020204" pitchFamily="34" charset="0"/>
              <a:buNone/>
            </a:pPr>
            <a:r>
              <a:rPr lang="zh-CN" altLang="en-US" sz="1400" b="1" dirty="0">
                <a:latin typeface="微软雅黑" panose="020B0503020204020204" pitchFamily="34" charset="-122"/>
                <a:ea typeface="微软雅黑" panose="020B0503020204020204" pitchFamily="34" charset="-122"/>
                <a:sym typeface="+mn-ea"/>
              </a:rPr>
              <a:t>绪论也就是文章的引论，是论文的开场白，起着铺垫、过渡、引导的作用，这个部分主要的工作是引出整个论文的本论。通俗点来讲，也就是说读者看了你的引论，就会知道</a:t>
            </a:r>
            <a:r>
              <a:rPr lang="zh-CN" altLang="en-US" sz="1400" b="1" dirty="0">
                <a:solidFill>
                  <a:srgbClr val="FF0000"/>
                </a:solidFill>
                <a:latin typeface="微软雅黑" panose="020B0503020204020204" pitchFamily="34" charset="-122"/>
                <a:ea typeface="微软雅黑" panose="020B0503020204020204" pitchFamily="34" charset="-122"/>
                <a:sym typeface="+mn-ea"/>
              </a:rPr>
              <a:t>你为什么要做这个研究，接下来要做什么内容，每部分大体说了什么</a:t>
            </a:r>
            <a:r>
              <a:rPr lang="zh-CN" altLang="en-US" sz="1400" b="1" dirty="0">
                <a:latin typeface="微软雅黑" panose="020B0503020204020204" pitchFamily="34" charset="-122"/>
                <a:ea typeface="微软雅黑" panose="020B0503020204020204" pitchFamily="34" charset="-122"/>
                <a:sym typeface="+mn-ea"/>
              </a:rPr>
              <a:t>。绪论主要包括：</a:t>
            </a:r>
            <a:r>
              <a:rPr lang="zh-CN" altLang="en-US" sz="1400" b="1" dirty="0">
                <a:solidFill>
                  <a:srgbClr val="FF0000"/>
                </a:solidFill>
                <a:latin typeface="微软雅黑" panose="020B0503020204020204" pitchFamily="34" charset="-122"/>
                <a:ea typeface="微软雅黑" panose="020B0503020204020204" pitchFamily="34" charset="-122"/>
                <a:sym typeface="+mn-ea"/>
              </a:rPr>
              <a:t>研究背景、研究意义与目的、研究的主要内容和所要解决的问题</a:t>
            </a:r>
            <a:r>
              <a:rPr lang="zh-CN" altLang="en-US" sz="1400" b="1" dirty="0">
                <a:latin typeface="微软雅黑" panose="020B0503020204020204" pitchFamily="34" charset="-122"/>
                <a:ea typeface="微软雅黑" panose="020B0503020204020204" pitchFamily="34" charset="-122"/>
                <a:sym typeface="+mn-ea"/>
              </a:rPr>
              <a:t>等几方面内容。</a:t>
            </a:r>
            <a:endParaRPr lang="en-US" altLang="zh-CN" sz="1400" dirty="0">
              <a:latin typeface="黑体" panose="02010609060101010101" pitchFamily="49" charset="-122"/>
              <a:ea typeface="黑体" panose="02010609060101010101" pitchFamily="49" charset="-122"/>
            </a:endParaRPr>
          </a:p>
        </p:txBody>
      </p:sp>
      <p:sp>
        <p:nvSpPr>
          <p:cNvPr id="4" name="任意多边形: 形状 47"/>
          <p:cNvSpPr/>
          <p:nvPr/>
        </p:nvSpPr>
        <p:spPr>
          <a:xfrm>
            <a:off x="449580" y="4082415"/>
            <a:ext cx="7353300" cy="1989455"/>
          </a:xfrm>
          <a:custGeom>
            <a:avLst/>
            <a:gdLst>
              <a:gd name="connsiteX0" fmla="*/ 3604249 w 4858697"/>
              <a:gd name="connsiteY0" fmla="*/ 1348885 h 1414623"/>
              <a:gd name="connsiteX1" fmla="*/ 4273571 w 4858697"/>
              <a:gd name="connsiteY1" fmla="*/ 1348885 h 1414623"/>
              <a:gd name="connsiteX2" fmla="*/ 4167201 w 4858697"/>
              <a:gd name="connsiteY2" fmla="*/ 1414623 h 1414623"/>
              <a:gd name="connsiteX3" fmla="*/ 3544285 w 4858697"/>
              <a:gd name="connsiteY3" fmla="*/ 1414623 h 1414623"/>
              <a:gd name="connsiteX4" fmla="*/ 3026056 w 4858697"/>
              <a:gd name="connsiteY4" fmla="*/ 1348885 h 1414623"/>
              <a:gd name="connsiteX5" fmla="*/ 3440594 w 4858697"/>
              <a:gd name="connsiteY5" fmla="*/ 1348885 h 1414623"/>
              <a:gd name="connsiteX6" fmla="*/ 3380630 w 4858697"/>
              <a:gd name="connsiteY6" fmla="*/ 1414623 h 1414623"/>
              <a:gd name="connsiteX7" fmla="*/ 2966091 w 4858697"/>
              <a:gd name="connsiteY7" fmla="*/ 1414623 h 1414623"/>
              <a:gd name="connsiteX8" fmla="*/ 4858697 w 4858697"/>
              <a:gd name="connsiteY8" fmla="*/ 701196 h 1414623"/>
              <a:gd name="connsiteX9" fmla="*/ 4858697 w 4858697"/>
              <a:gd name="connsiteY9" fmla="*/ 987270 h 1414623"/>
              <a:gd name="connsiteX10" fmla="*/ 4792959 w 4858697"/>
              <a:gd name="connsiteY10" fmla="*/ 1027897 h 1414623"/>
              <a:gd name="connsiteX11" fmla="*/ 4792959 w 4858697"/>
              <a:gd name="connsiteY11" fmla="*/ 721234 h 1414623"/>
              <a:gd name="connsiteX12" fmla="*/ 4858697 w 4858697"/>
              <a:gd name="connsiteY12" fmla="*/ 419400 h 1414623"/>
              <a:gd name="connsiteX13" fmla="*/ 4858697 w 4858697"/>
              <a:gd name="connsiteY13" fmla="*/ 574793 h 1414623"/>
              <a:gd name="connsiteX14" fmla="*/ 4792959 w 4858697"/>
              <a:gd name="connsiteY14" fmla="*/ 594832 h 1414623"/>
              <a:gd name="connsiteX15" fmla="*/ 4792959 w 4858697"/>
              <a:gd name="connsiteY15" fmla="*/ 437934 h 1414623"/>
              <a:gd name="connsiteX16" fmla="*/ 1611579 w 4858697"/>
              <a:gd name="connsiteY16" fmla="*/ 0 h 1414623"/>
              <a:gd name="connsiteX17" fmla="*/ 4858697 w 4858697"/>
              <a:gd name="connsiteY17" fmla="*/ 0 h 1414623"/>
              <a:gd name="connsiteX18" fmla="*/ 4858697 w 4858697"/>
              <a:gd name="connsiteY18" fmla="*/ 293776 h 1414623"/>
              <a:gd name="connsiteX19" fmla="*/ 4792959 w 4858697"/>
              <a:gd name="connsiteY19" fmla="*/ 312310 h 1414623"/>
              <a:gd name="connsiteX20" fmla="*/ 4792959 w 4858697"/>
              <a:gd name="connsiteY20" fmla="*/ 65738 h 1414623"/>
              <a:gd name="connsiteX21" fmla="*/ 1551615 w 4858697"/>
              <a:gd name="connsiteY21" fmla="*/ 65738 h 1414623"/>
              <a:gd name="connsiteX22" fmla="*/ 1123751 w 4858697"/>
              <a:gd name="connsiteY22" fmla="*/ 0 h 1414623"/>
              <a:gd name="connsiteX23" fmla="*/ 1447924 w 4858697"/>
              <a:gd name="connsiteY23" fmla="*/ 0 h 1414623"/>
              <a:gd name="connsiteX24" fmla="*/ 1387960 w 4858697"/>
              <a:gd name="connsiteY24" fmla="*/ 65738 h 1414623"/>
              <a:gd name="connsiteX25" fmla="*/ 1063787 w 4858697"/>
              <a:gd name="connsiteY25" fmla="*/ 65738 h 1414623"/>
              <a:gd name="connsiteX26" fmla="*/ 0 w 4858697"/>
              <a:gd name="connsiteY26" fmla="*/ 0 h 1414623"/>
              <a:gd name="connsiteX27" fmla="*/ 960096 w 4858697"/>
              <a:gd name="connsiteY27" fmla="*/ 0 h 1414623"/>
              <a:gd name="connsiteX28" fmla="*/ 900132 w 4858697"/>
              <a:gd name="connsiteY28" fmla="*/ 65738 h 1414623"/>
              <a:gd name="connsiteX29" fmla="*/ 65738 w 4858697"/>
              <a:gd name="connsiteY29" fmla="*/ 65738 h 1414623"/>
              <a:gd name="connsiteX30" fmla="*/ 65738 w 4858697"/>
              <a:gd name="connsiteY30" fmla="*/ 1348885 h 1414623"/>
              <a:gd name="connsiteX31" fmla="*/ 2862400 w 4858697"/>
              <a:gd name="connsiteY31" fmla="*/ 1348885 h 1414623"/>
              <a:gd name="connsiteX32" fmla="*/ 2802436 w 4858697"/>
              <a:gd name="connsiteY32" fmla="*/ 1414623 h 1414623"/>
              <a:gd name="connsiteX33" fmla="*/ 0 w 4858697"/>
              <a:gd name="connsiteY33" fmla="*/ 1414623 h 141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858697" h="1414623">
                <a:moveTo>
                  <a:pt x="3604249" y="1348885"/>
                </a:moveTo>
                <a:lnTo>
                  <a:pt x="4273571" y="1348885"/>
                </a:lnTo>
                <a:lnTo>
                  <a:pt x="4167201" y="1414623"/>
                </a:lnTo>
                <a:lnTo>
                  <a:pt x="3544285" y="1414623"/>
                </a:lnTo>
                <a:close/>
                <a:moveTo>
                  <a:pt x="3026056" y="1348885"/>
                </a:moveTo>
                <a:lnTo>
                  <a:pt x="3440594" y="1348885"/>
                </a:lnTo>
                <a:lnTo>
                  <a:pt x="3380630" y="1414623"/>
                </a:lnTo>
                <a:lnTo>
                  <a:pt x="2966091" y="1414623"/>
                </a:lnTo>
                <a:close/>
                <a:moveTo>
                  <a:pt x="4858697" y="701196"/>
                </a:moveTo>
                <a:lnTo>
                  <a:pt x="4858697" y="987270"/>
                </a:lnTo>
                <a:lnTo>
                  <a:pt x="4792959" y="1027897"/>
                </a:lnTo>
                <a:lnTo>
                  <a:pt x="4792959" y="721234"/>
                </a:lnTo>
                <a:close/>
                <a:moveTo>
                  <a:pt x="4858697" y="419400"/>
                </a:moveTo>
                <a:lnTo>
                  <a:pt x="4858697" y="574793"/>
                </a:lnTo>
                <a:lnTo>
                  <a:pt x="4792959" y="594832"/>
                </a:lnTo>
                <a:lnTo>
                  <a:pt x="4792959" y="437934"/>
                </a:lnTo>
                <a:close/>
                <a:moveTo>
                  <a:pt x="1611579" y="0"/>
                </a:moveTo>
                <a:lnTo>
                  <a:pt x="4858697" y="0"/>
                </a:lnTo>
                <a:lnTo>
                  <a:pt x="4858697" y="293776"/>
                </a:lnTo>
                <a:lnTo>
                  <a:pt x="4792959" y="312310"/>
                </a:lnTo>
                <a:lnTo>
                  <a:pt x="4792959" y="65738"/>
                </a:lnTo>
                <a:lnTo>
                  <a:pt x="1551615" y="65738"/>
                </a:lnTo>
                <a:close/>
                <a:moveTo>
                  <a:pt x="1123751" y="0"/>
                </a:moveTo>
                <a:lnTo>
                  <a:pt x="1447924" y="0"/>
                </a:lnTo>
                <a:lnTo>
                  <a:pt x="1387960" y="65738"/>
                </a:lnTo>
                <a:lnTo>
                  <a:pt x="1063787" y="65738"/>
                </a:lnTo>
                <a:close/>
                <a:moveTo>
                  <a:pt x="0" y="0"/>
                </a:moveTo>
                <a:lnTo>
                  <a:pt x="960096" y="0"/>
                </a:lnTo>
                <a:lnTo>
                  <a:pt x="900132" y="65738"/>
                </a:lnTo>
                <a:lnTo>
                  <a:pt x="65738" y="65738"/>
                </a:lnTo>
                <a:lnTo>
                  <a:pt x="65738" y="1348885"/>
                </a:lnTo>
                <a:lnTo>
                  <a:pt x="2862400" y="1348885"/>
                </a:lnTo>
                <a:lnTo>
                  <a:pt x="2802436" y="1414623"/>
                </a:lnTo>
                <a:lnTo>
                  <a:pt x="0" y="1414623"/>
                </a:lnTo>
                <a:close/>
              </a:path>
            </a:pathLst>
          </a:custGeom>
          <a:solidFill>
            <a:srgbClr val="DEEBF7"/>
          </a:solidFill>
          <a:ln>
            <a:solidFill>
              <a:srgbClr val="0D4B8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5" grpId="0" bldLvl="0" animBg="1"/>
      <p:bldP spid="10" grpId="1" animBg="1"/>
      <p:bldP spid="5" grpId="1" animBg="1"/>
      <p:bldP spid="11" grpId="0" bldLvl="0" animBg="1"/>
      <p:bldP spid="11" grpId="1" animBg="1"/>
      <p:bldP spid="4" grpId="0" bldLvl="0" animBg="1"/>
      <p:bldP spid="2" grpId="0" bldLvl="0" animBg="1"/>
      <p:bldP spid="3" grpId="0"/>
      <p:bldP spid="4" grpId="1" animBg="1"/>
      <p:bldP spid="2" grpId="1" animBg="1"/>
      <p:bldP spid="3"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6" name="TextBox 19"/>
          <p:cNvSpPr txBox="1">
            <a:spLocks noChangeArrowheads="1"/>
          </p:cNvSpPr>
          <p:nvPr/>
        </p:nvSpPr>
        <p:spPr bwMode="auto">
          <a:xfrm>
            <a:off x="622300" y="142874"/>
            <a:ext cx="8342188" cy="5530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base" hangingPunct="1">
              <a:spcBef>
                <a:spcPct val="0"/>
              </a:spcBef>
              <a:spcAft>
                <a:spcPct val="0"/>
              </a:spcAft>
            </a:pPr>
            <a:r>
              <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sym typeface="+mn-ea"/>
              </a:rPr>
              <a:t>绪论</a:t>
            </a:r>
            <a:r>
              <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sym typeface="+mn-ea"/>
              </a:rPr>
              <a:t>内容</a:t>
            </a:r>
            <a:endPar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16" name="椭圆 15"/>
          <p:cNvSpPr/>
          <p:nvPr/>
        </p:nvSpPr>
        <p:spPr>
          <a:xfrm>
            <a:off x="368919" y="1315372"/>
            <a:ext cx="576000" cy="563844"/>
          </a:xfrm>
          <a:prstGeom prst="ellipse">
            <a:avLst/>
          </a:prstGeom>
          <a:solidFill>
            <a:srgbClr val="DEEBF7"/>
          </a:solidFill>
          <a:ln w="28575">
            <a:solidFill>
              <a:srgbClr val="0D4B87"/>
            </a:solidFill>
          </a:ln>
        </p:spPr>
        <p:txBody>
          <a:bodyPr wrap="square">
            <a:spAutoFit/>
          </a:bodyPr>
          <a:p>
            <a:pPr algn="ctr"/>
            <a:r>
              <a:rPr lang="en-US" altLang="zh-CN" sz="2000" b="1" dirty="0">
                <a:latin typeface="黑体" panose="02010609060101010101" pitchFamily="49" charset="-122"/>
                <a:ea typeface="黑体" panose="02010609060101010101" pitchFamily="49" charset="-122"/>
              </a:rPr>
              <a:t>1</a:t>
            </a:r>
            <a:endParaRPr lang="en-US" altLang="zh-CN" sz="2000" b="1" dirty="0">
              <a:latin typeface="黑体" panose="02010609060101010101" pitchFamily="49" charset="-122"/>
              <a:ea typeface="黑体" panose="02010609060101010101" pitchFamily="49" charset="-122"/>
            </a:endParaRPr>
          </a:p>
        </p:txBody>
      </p:sp>
      <p:sp>
        <p:nvSpPr>
          <p:cNvPr id="2" name="文本框 1"/>
          <p:cNvSpPr txBox="1"/>
          <p:nvPr/>
        </p:nvSpPr>
        <p:spPr>
          <a:xfrm>
            <a:off x="1317625" y="1236345"/>
            <a:ext cx="6950710" cy="737235"/>
          </a:xfrm>
          <a:prstGeom prst="rect">
            <a:avLst/>
          </a:prstGeom>
          <a:noFill/>
        </p:spPr>
        <p:txBody>
          <a:bodyPr wrap="square" rtlCol="0">
            <a:spAutoFit/>
          </a:bodyPr>
          <a:p>
            <a:pPr algn="just"/>
            <a:r>
              <a:rPr lang="zh-CN" altLang="en-US" sz="1400" b="1" dirty="0">
                <a:latin typeface="黑体" panose="02010609060101010101" pitchFamily="49" charset="-122"/>
                <a:ea typeface="黑体" panose="02010609060101010101" pitchFamily="49" charset="-122"/>
              </a:rPr>
              <a:t>研究背景</a:t>
            </a:r>
            <a:r>
              <a:rPr lang="en-US" sz="1400" dirty="0">
                <a:latin typeface="黑体" panose="02010609060101010101" pitchFamily="49" charset="-122"/>
                <a:ea typeface="黑体" panose="02010609060101010101" pitchFamily="49" charset="-122"/>
              </a:rPr>
              <a:t>:</a:t>
            </a:r>
            <a:endParaRPr sz="1400" dirty="0">
              <a:latin typeface="黑体" panose="02010609060101010101" pitchFamily="49" charset="-122"/>
              <a:ea typeface="黑体" panose="02010609060101010101" pitchFamily="49" charset="-122"/>
            </a:endParaRPr>
          </a:p>
          <a:p>
            <a:pPr algn="just"/>
            <a:r>
              <a:rPr lang="zh-CN" altLang="en-US" sz="140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研究背景要讲清楚</a:t>
            </a:r>
            <a:r>
              <a:rPr lang="zh-CN" altLang="en-US" sz="1400" noProof="0" dirty="0">
                <a:ln>
                  <a:noFill/>
                </a:ln>
                <a:solidFill>
                  <a:srgbClr val="FF0000"/>
                </a:solidFill>
                <a:effectLst/>
                <a:uLnTx/>
                <a:uFillTx/>
                <a:latin typeface="微软雅黑" panose="020B0503020204020204" pitchFamily="34" charset="-122"/>
                <a:ea typeface="微软雅黑" panose="020B0503020204020204" pitchFamily="34" charset="-122"/>
                <a:sym typeface="+mn-ea"/>
              </a:rPr>
              <a:t>课题来源于何处</a:t>
            </a:r>
            <a:r>
              <a:rPr lang="zh-CN" altLang="en-US" sz="140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？是生产实际情况反映出来的问题？是实验观测出的问题？其次，从研究背景中</a:t>
            </a:r>
            <a:r>
              <a:rPr lang="zh-CN" altLang="en-US" sz="1400" noProof="0" dirty="0">
                <a:ln>
                  <a:noFill/>
                </a:ln>
                <a:solidFill>
                  <a:srgbClr val="FF0000"/>
                </a:solidFill>
                <a:effectLst/>
                <a:uLnTx/>
                <a:uFillTx/>
                <a:latin typeface="微软雅黑" panose="020B0503020204020204" pitchFamily="34" charset="-122"/>
                <a:ea typeface="微软雅黑" panose="020B0503020204020204" pitchFamily="34" charset="-122"/>
                <a:sym typeface="+mn-ea"/>
              </a:rPr>
              <a:t>提炼出待解决的问题</a:t>
            </a:r>
            <a:r>
              <a:rPr lang="zh-CN" altLang="en-US" sz="140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a:t>
            </a:r>
            <a:endParaRPr sz="1400" dirty="0">
              <a:latin typeface="黑体" panose="02010609060101010101" pitchFamily="49" charset="-122"/>
              <a:ea typeface="黑体" panose="02010609060101010101" pitchFamily="49" charset="-122"/>
            </a:endParaRPr>
          </a:p>
        </p:txBody>
      </p:sp>
      <p:sp>
        <p:nvSpPr>
          <p:cNvPr id="3" name="任意多边形: 形状 47"/>
          <p:cNvSpPr/>
          <p:nvPr/>
        </p:nvSpPr>
        <p:spPr>
          <a:xfrm>
            <a:off x="1092200" y="1062355"/>
            <a:ext cx="7536815" cy="1105535"/>
          </a:xfrm>
          <a:custGeom>
            <a:avLst/>
            <a:gdLst>
              <a:gd name="connsiteX0" fmla="*/ 3604249 w 4858697"/>
              <a:gd name="connsiteY0" fmla="*/ 1348885 h 1414623"/>
              <a:gd name="connsiteX1" fmla="*/ 4273571 w 4858697"/>
              <a:gd name="connsiteY1" fmla="*/ 1348885 h 1414623"/>
              <a:gd name="connsiteX2" fmla="*/ 4167201 w 4858697"/>
              <a:gd name="connsiteY2" fmla="*/ 1414623 h 1414623"/>
              <a:gd name="connsiteX3" fmla="*/ 3544285 w 4858697"/>
              <a:gd name="connsiteY3" fmla="*/ 1414623 h 1414623"/>
              <a:gd name="connsiteX4" fmla="*/ 3026056 w 4858697"/>
              <a:gd name="connsiteY4" fmla="*/ 1348885 h 1414623"/>
              <a:gd name="connsiteX5" fmla="*/ 3440594 w 4858697"/>
              <a:gd name="connsiteY5" fmla="*/ 1348885 h 1414623"/>
              <a:gd name="connsiteX6" fmla="*/ 3380630 w 4858697"/>
              <a:gd name="connsiteY6" fmla="*/ 1414623 h 1414623"/>
              <a:gd name="connsiteX7" fmla="*/ 2966091 w 4858697"/>
              <a:gd name="connsiteY7" fmla="*/ 1414623 h 1414623"/>
              <a:gd name="connsiteX8" fmla="*/ 4858697 w 4858697"/>
              <a:gd name="connsiteY8" fmla="*/ 701196 h 1414623"/>
              <a:gd name="connsiteX9" fmla="*/ 4858697 w 4858697"/>
              <a:gd name="connsiteY9" fmla="*/ 987270 h 1414623"/>
              <a:gd name="connsiteX10" fmla="*/ 4792959 w 4858697"/>
              <a:gd name="connsiteY10" fmla="*/ 1027897 h 1414623"/>
              <a:gd name="connsiteX11" fmla="*/ 4792959 w 4858697"/>
              <a:gd name="connsiteY11" fmla="*/ 721234 h 1414623"/>
              <a:gd name="connsiteX12" fmla="*/ 4858697 w 4858697"/>
              <a:gd name="connsiteY12" fmla="*/ 419400 h 1414623"/>
              <a:gd name="connsiteX13" fmla="*/ 4858697 w 4858697"/>
              <a:gd name="connsiteY13" fmla="*/ 574793 h 1414623"/>
              <a:gd name="connsiteX14" fmla="*/ 4792959 w 4858697"/>
              <a:gd name="connsiteY14" fmla="*/ 594832 h 1414623"/>
              <a:gd name="connsiteX15" fmla="*/ 4792959 w 4858697"/>
              <a:gd name="connsiteY15" fmla="*/ 437934 h 1414623"/>
              <a:gd name="connsiteX16" fmla="*/ 1611579 w 4858697"/>
              <a:gd name="connsiteY16" fmla="*/ 0 h 1414623"/>
              <a:gd name="connsiteX17" fmla="*/ 4858697 w 4858697"/>
              <a:gd name="connsiteY17" fmla="*/ 0 h 1414623"/>
              <a:gd name="connsiteX18" fmla="*/ 4858697 w 4858697"/>
              <a:gd name="connsiteY18" fmla="*/ 293776 h 1414623"/>
              <a:gd name="connsiteX19" fmla="*/ 4792959 w 4858697"/>
              <a:gd name="connsiteY19" fmla="*/ 312310 h 1414623"/>
              <a:gd name="connsiteX20" fmla="*/ 4792959 w 4858697"/>
              <a:gd name="connsiteY20" fmla="*/ 65738 h 1414623"/>
              <a:gd name="connsiteX21" fmla="*/ 1551615 w 4858697"/>
              <a:gd name="connsiteY21" fmla="*/ 65738 h 1414623"/>
              <a:gd name="connsiteX22" fmla="*/ 1123751 w 4858697"/>
              <a:gd name="connsiteY22" fmla="*/ 0 h 1414623"/>
              <a:gd name="connsiteX23" fmla="*/ 1447924 w 4858697"/>
              <a:gd name="connsiteY23" fmla="*/ 0 h 1414623"/>
              <a:gd name="connsiteX24" fmla="*/ 1387960 w 4858697"/>
              <a:gd name="connsiteY24" fmla="*/ 65738 h 1414623"/>
              <a:gd name="connsiteX25" fmla="*/ 1063787 w 4858697"/>
              <a:gd name="connsiteY25" fmla="*/ 65738 h 1414623"/>
              <a:gd name="connsiteX26" fmla="*/ 0 w 4858697"/>
              <a:gd name="connsiteY26" fmla="*/ 0 h 1414623"/>
              <a:gd name="connsiteX27" fmla="*/ 960096 w 4858697"/>
              <a:gd name="connsiteY27" fmla="*/ 0 h 1414623"/>
              <a:gd name="connsiteX28" fmla="*/ 900132 w 4858697"/>
              <a:gd name="connsiteY28" fmla="*/ 65738 h 1414623"/>
              <a:gd name="connsiteX29" fmla="*/ 65738 w 4858697"/>
              <a:gd name="connsiteY29" fmla="*/ 65738 h 1414623"/>
              <a:gd name="connsiteX30" fmla="*/ 65738 w 4858697"/>
              <a:gd name="connsiteY30" fmla="*/ 1348885 h 1414623"/>
              <a:gd name="connsiteX31" fmla="*/ 2862400 w 4858697"/>
              <a:gd name="connsiteY31" fmla="*/ 1348885 h 1414623"/>
              <a:gd name="connsiteX32" fmla="*/ 2802436 w 4858697"/>
              <a:gd name="connsiteY32" fmla="*/ 1414623 h 1414623"/>
              <a:gd name="connsiteX33" fmla="*/ 0 w 4858697"/>
              <a:gd name="connsiteY33" fmla="*/ 1414623 h 141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858697" h="1414623">
                <a:moveTo>
                  <a:pt x="3604249" y="1348885"/>
                </a:moveTo>
                <a:lnTo>
                  <a:pt x="4273571" y="1348885"/>
                </a:lnTo>
                <a:lnTo>
                  <a:pt x="4167201" y="1414623"/>
                </a:lnTo>
                <a:lnTo>
                  <a:pt x="3544285" y="1414623"/>
                </a:lnTo>
                <a:close/>
                <a:moveTo>
                  <a:pt x="3026056" y="1348885"/>
                </a:moveTo>
                <a:lnTo>
                  <a:pt x="3440594" y="1348885"/>
                </a:lnTo>
                <a:lnTo>
                  <a:pt x="3380630" y="1414623"/>
                </a:lnTo>
                <a:lnTo>
                  <a:pt x="2966091" y="1414623"/>
                </a:lnTo>
                <a:close/>
                <a:moveTo>
                  <a:pt x="4858697" y="701196"/>
                </a:moveTo>
                <a:lnTo>
                  <a:pt x="4858697" y="987270"/>
                </a:lnTo>
                <a:lnTo>
                  <a:pt x="4792959" y="1027897"/>
                </a:lnTo>
                <a:lnTo>
                  <a:pt x="4792959" y="721234"/>
                </a:lnTo>
                <a:close/>
                <a:moveTo>
                  <a:pt x="4858697" y="419400"/>
                </a:moveTo>
                <a:lnTo>
                  <a:pt x="4858697" y="574793"/>
                </a:lnTo>
                <a:lnTo>
                  <a:pt x="4792959" y="594832"/>
                </a:lnTo>
                <a:lnTo>
                  <a:pt x="4792959" y="437934"/>
                </a:lnTo>
                <a:close/>
                <a:moveTo>
                  <a:pt x="1611579" y="0"/>
                </a:moveTo>
                <a:lnTo>
                  <a:pt x="4858697" y="0"/>
                </a:lnTo>
                <a:lnTo>
                  <a:pt x="4858697" y="293776"/>
                </a:lnTo>
                <a:lnTo>
                  <a:pt x="4792959" y="312310"/>
                </a:lnTo>
                <a:lnTo>
                  <a:pt x="4792959" y="65738"/>
                </a:lnTo>
                <a:lnTo>
                  <a:pt x="1551615" y="65738"/>
                </a:lnTo>
                <a:close/>
                <a:moveTo>
                  <a:pt x="1123751" y="0"/>
                </a:moveTo>
                <a:lnTo>
                  <a:pt x="1447924" y="0"/>
                </a:lnTo>
                <a:lnTo>
                  <a:pt x="1387960" y="65738"/>
                </a:lnTo>
                <a:lnTo>
                  <a:pt x="1063787" y="65738"/>
                </a:lnTo>
                <a:close/>
                <a:moveTo>
                  <a:pt x="0" y="0"/>
                </a:moveTo>
                <a:lnTo>
                  <a:pt x="960096" y="0"/>
                </a:lnTo>
                <a:lnTo>
                  <a:pt x="900132" y="65738"/>
                </a:lnTo>
                <a:lnTo>
                  <a:pt x="65738" y="65738"/>
                </a:lnTo>
                <a:lnTo>
                  <a:pt x="65738" y="1348885"/>
                </a:lnTo>
                <a:lnTo>
                  <a:pt x="2862400" y="1348885"/>
                </a:lnTo>
                <a:lnTo>
                  <a:pt x="2802436" y="1414623"/>
                </a:lnTo>
                <a:lnTo>
                  <a:pt x="0" y="1414623"/>
                </a:lnTo>
                <a:close/>
              </a:path>
            </a:pathLst>
          </a:custGeom>
          <a:solidFill>
            <a:srgbClr val="DEEBF7"/>
          </a:solidFill>
          <a:ln>
            <a:solidFill>
              <a:srgbClr val="0D4B8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solidFill>
                <a:schemeClr val="tx1"/>
              </a:solidFill>
            </a:endParaRPr>
          </a:p>
        </p:txBody>
      </p:sp>
      <p:sp>
        <p:nvSpPr>
          <p:cNvPr id="29" name="椭圆 28"/>
          <p:cNvSpPr/>
          <p:nvPr/>
        </p:nvSpPr>
        <p:spPr>
          <a:xfrm>
            <a:off x="368919" y="2753647"/>
            <a:ext cx="576000" cy="563958"/>
          </a:xfrm>
          <a:prstGeom prst="ellipse">
            <a:avLst/>
          </a:prstGeom>
          <a:solidFill>
            <a:srgbClr val="DEEBF7"/>
          </a:solidFill>
          <a:ln w="28575">
            <a:solidFill>
              <a:srgbClr val="0D4B87"/>
            </a:solidFill>
          </a:ln>
        </p:spPr>
        <p:txBody>
          <a:bodyPr wrap="square">
            <a:spAutoFit/>
          </a:bodyPr>
          <a:p>
            <a:pPr algn="ctr"/>
            <a:r>
              <a:rPr lang="en-US" altLang="zh-CN" sz="2000" b="1" dirty="0">
                <a:latin typeface="黑体" panose="02010609060101010101" pitchFamily="49" charset="-122"/>
                <a:ea typeface="黑体" panose="02010609060101010101" pitchFamily="49" charset="-122"/>
              </a:rPr>
              <a:t>2</a:t>
            </a:r>
            <a:endParaRPr lang="en-US" altLang="zh-CN" sz="2000" b="1" dirty="0">
              <a:latin typeface="黑体" panose="02010609060101010101" pitchFamily="49" charset="-122"/>
              <a:ea typeface="黑体" panose="02010609060101010101" pitchFamily="49" charset="-122"/>
            </a:endParaRPr>
          </a:p>
        </p:txBody>
      </p:sp>
      <p:sp>
        <p:nvSpPr>
          <p:cNvPr id="30" name="文本框 29"/>
          <p:cNvSpPr txBox="1"/>
          <p:nvPr/>
        </p:nvSpPr>
        <p:spPr>
          <a:xfrm>
            <a:off x="1318260" y="2672715"/>
            <a:ext cx="6950710" cy="521970"/>
          </a:xfrm>
          <a:prstGeom prst="rect">
            <a:avLst/>
          </a:prstGeom>
          <a:noFill/>
        </p:spPr>
        <p:txBody>
          <a:bodyPr wrap="square" rtlCol="0">
            <a:spAutoFit/>
          </a:bodyPr>
          <a:p>
            <a:pPr algn="just"/>
            <a:r>
              <a:rPr lang="en-US" altLang="zh-CN" sz="1400" b="1" dirty="0">
                <a:latin typeface="黑体" panose="02010609060101010101" pitchFamily="49" charset="-122"/>
                <a:ea typeface="黑体" panose="02010609060101010101" pitchFamily="49" charset="-122"/>
              </a:rPr>
              <a:t>研究挑战</a:t>
            </a:r>
            <a:r>
              <a:rPr lang="en-US" altLang="zh-CN" sz="1400" dirty="0">
                <a:latin typeface="黑体" panose="02010609060101010101" pitchFamily="49" charset="-122"/>
                <a:ea typeface="黑体" panose="02010609060101010101" pitchFamily="49" charset="-122"/>
              </a:rPr>
              <a:t>:</a:t>
            </a:r>
            <a:endParaRPr lang="en-US" altLang="zh-CN" sz="1400" dirty="0">
              <a:latin typeface="黑体" panose="02010609060101010101" pitchFamily="49" charset="-122"/>
              <a:ea typeface="黑体" panose="02010609060101010101" pitchFamily="49" charset="-122"/>
            </a:endParaRPr>
          </a:p>
          <a:p>
            <a:pPr algn="just"/>
            <a:r>
              <a:rPr lang="zh-CN" altLang="en-US" sz="140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根据研究背景所提炼的待解决的问题，提出</a:t>
            </a:r>
            <a:r>
              <a:rPr lang="zh-CN" altLang="en-US" sz="1400" noProof="0" dirty="0">
                <a:ln>
                  <a:noFill/>
                </a:ln>
                <a:solidFill>
                  <a:srgbClr val="FF0000"/>
                </a:solidFill>
                <a:effectLst/>
                <a:uLnTx/>
                <a:uFillTx/>
                <a:latin typeface="微软雅黑" panose="020B0503020204020204" pitchFamily="34" charset="-122"/>
                <a:ea typeface="微软雅黑" panose="020B0503020204020204" pitchFamily="34" charset="-122"/>
                <a:sym typeface="+mn-ea"/>
              </a:rPr>
              <a:t>研究点</a:t>
            </a:r>
            <a:r>
              <a:rPr lang="zh-CN" altLang="en-US" sz="140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，即</a:t>
            </a:r>
            <a:r>
              <a:rPr lang="zh-CN" altLang="en-US" sz="1400" noProof="0" dirty="0">
                <a:ln>
                  <a:noFill/>
                </a:ln>
                <a:solidFill>
                  <a:srgbClr val="FF0000"/>
                </a:solidFill>
                <a:effectLst/>
                <a:uLnTx/>
                <a:uFillTx/>
                <a:latin typeface="微软雅黑" panose="020B0503020204020204" pitchFamily="34" charset="-122"/>
                <a:ea typeface="微软雅黑" panose="020B0503020204020204" pitchFamily="34" charset="-122"/>
                <a:sym typeface="+mn-ea"/>
              </a:rPr>
              <a:t>解决这些问题时会遇到哪些挑战</a:t>
            </a:r>
            <a:r>
              <a:rPr lang="en-US" altLang="zh-CN" sz="1400" dirty="0">
                <a:latin typeface="黑体" panose="02010609060101010101" pitchFamily="49" charset="-122"/>
                <a:ea typeface="黑体" panose="02010609060101010101" pitchFamily="49" charset="-122"/>
              </a:rPr>
              <a:t>。</a:t>
            </a:r>
            <a:endParaRPr lang="en-US" altLang="zh-CN" sz="1400" dirty="0">
              <a:latin typeface="黑体" panose="02010609060101010101" pitchFamily="49" charset="-122"/>
              <a:ea typeface="黑体" panose="02010609060101010101" pitchFamily="49" charset="-122"/>
            </a:endParaRPr>
          </a:p>
        </p:txBody>
      </p:sp>
      <p:sp>
        <p:nvSpPr>
          <p:cNvPr id="31" name="任意多边形: 形状 47"/>
          <p:cNvSpPr/>
          <p:nvPr/>
        </p:nvSpPr>
        <p:spPr>
          <a:xfrm>
            <a:off x="1092200" y="2498725"/>
            <a:ext cx="7536815" cy="1073150"/>
          </a:xfrm>
          <a:custGeom>
            <a:avLst/>
            <a:gdLst>
              <a:gd name="connsiteX0" fmla="*/ 3604249 w 4858697"/>
              <a:gd name="connsiteY0" fmla="*/ 1348885 h 1414623"/>
              <a:gd name="connsiteX1" fmla="*/ 4273571 w 4858697"/>
              <a:gd name="connsiteY1" fmla="*/ 1348885 h 1414623"/>
              <a:gd name="connsiteX2" fmla="*/ 4167201 w 4858697"/>
              <a:gd name="connsiteY2" fmla="*/ 1414623 h 1414623"/>
              <a:gd name="connsiteX3" fmla="*/ 3544285 w 4858697"/>
              <a:gd name="connsiteY3" fmla="*/ 1414623 h 1414623"/>
              <a:gd name="connsiteX4" fmla="*/ 3026056 w 4858697"/>
              <a:gd name="connsiteY4" fmla="*/ 1348885 h 1414623"/>
              <a:gd name="connsiteX5" fmla="*/ 3440594 w 4858697"/>
              <a:gd name="connsiteY5" fmla="*/ 1348885 h 1414623"/>
              <a:gd name="connsiteX6" fmla="*/ 3380630 w 4858697"/>
              <a:gd name="connsiteY6" fmla="*/ 1414623 h 1414623"/>
              <a:gd name="connsiteX7" fmla="*/ 2966091 w 4858697"/>
              <a:gd name="connsiteY7" fmla="*/ 1414623 h 1414623"/>
              <a:gd name="connsiteX8" fmla="*/ 4858697 w 4858697"/>
              <a:gd name="connsiteY8" fmla="*/ 701196 h 1414623"/>
              <a:gd name="connsiteX9" fmla="*/ 4858697 w 4858697"/>
              <a:gd name="connsiteY9" fmla="*/ 987270 h 1414623"/>
              <a:gd name="connsiteX10" fmla="*/ 4792959 w 4858697"/>
              <a:gd name="connsiteY10" fmla="*/ 1027897 h 1414623"/>
              <a:gd name="connsiteX11" fmla="*/ 4792959 w 4858697"/>
              <a:gd name="connsiteY11" fmla="*/ 721234 h 1414623"/>
              <a:gd name="connsiteX12" fmla="*/ 4858697 w 4858697"/>
              <a:gd name="connsiteY12" fmla="*/ 419400 h 1414623"/>
              <a:gd name="connsiteX13" fmla="*/ 4858697 w 4858697"/>
              <a:gd name="connsiteY13" fmla="*/ 574793 h 1414623"/>
              <a:gd name="connsiteX14" fmla="*/ 4792959 w 4858697"/>
              <a:gd name="connsiteY14" fmla="*/ 594832 h 1414623"/>
              <a:gd name="connsiteX15" fmla="*/ 4792959 w 4858697"/>
              <a:gd name="connsiteY15" fmla="*/ 437934 h 1414623"/>
              <a:gd name="connsiteX16" fmla="*/ 1611579 w 4858697"/>
              <a:gd name="connsiteY16" fmla="*/ 0 h 1414623"/>
              <a:gd name="connsiteX17" fmla="*/ 4858697 w 4858697"/>
              <a:gd name="connsiteY17" fmla="*/ 0 h 1414623"/>
              <a:gd name="connsiteX18" fmla="*/ 4858697 w 4858697"/>
              <a:gd name="connsiteY18" fmla="*/ 293776 h 1414623"/>
              <a:gd name="connsiteX19" fmla="*/ 4792959 w 4858697"/>
              <a:gd name="connsiteY19" fmla="*/ 312310 h 1414623"/>
              <a:gd name="connsiteX20" fmla="*/ 4792959 w 4858697"/>
              <a:gd name="connsiteY20" fmla="*/ 65738 h 1414623"/>
              <a:gd name="connsiteX21" fmla="*/ 1551615 w 4858697"/>
              <a:gd name="connsiteY21" fmla="*/ 65738 h 1414623"/>
              <a:gd name="connsiteX22" fmla="*/ 1123751 w 4858697"/>
              <a:gd name="connsiteY22" fmla="*/ 0 h 1414623"/>
              <a:gd name="connsiteX23" fmla="*/ 1447924 w 4858697"/>
              <a:gd name="connsiteY23" fmla="*/ 0 h 1414623"/>
              <a:gd name="connsiteX24" fmla="*/ 1387960 w 4858697"/>
              <a:gd name="connsiteY24" fmla="*/ 65738 h 1414623"/>
              <a:gd name="connsiteX25" fmla="*/ 1063787 w 4858697"/>
              <a:gd name="connsiteY25" fmla="*/ 65738 h 1414623"/>
              <a:gd name="connsiteX26" fmla="*/ 0 w 4858697"/>
              <a:gd name="connsiteY26" fmla="*/ 0 h 1414623"/>
              <a:gd name="connsiteX27" fmla="*/ 960096 w 4858697"/>
              <a:gd name="connsiteY27" fmla="*/ 0 h 1414623"/>
              <a:gd name="connsiteX28" fmla="*/ 900132 w 4858697"/>
              <a:gd name="connsiteY28" fmla="*/ 65738 h 1414623"/>
              <a:gd name="connsiteX29" fmla="*/ 65738 w 4858697"/>
              <a:gd name="connsiteY29" fmla="*/ 65738 h 1414623"/>
              <a:gd name="connsiteX30" fmla="*/ 65738 w 4858697"/>
              <a:gd name="connsiteY30" fmla="*/ 1348885 h 1414623"/>
              <a:gd name="connsiteX31" fmla="*/ 2862400 w 4858697"/>
              <a:gd name="connsiteY31" fmla="*/ 1348885 h 1414623"/>
              <a:gd name="connsiteX32" fmla="*/ 2802436 w 4858697"/>
              <a:gd name="connsiteY32" fmla="*/ 1414623 h 1414623"/>
              <a:gd name="connsiteX33" fmla="*/ 0 w 4858697"/>
              <a:gd name="connsiteY33" fmla="*/ 1414623 h 141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858697" h="1414623">
                <a:moveTo>
                  <a:pt x="3604249" y="1348885"/>
                </a:moveTo>
                <a:lnTo>
                  <a:pt x="4273571" y="1348885"/>
                </a:lnTo>
                <a:lnTo>
                  <a:pt x="4167201" y="1414623"/>
                </a:lnTo>
                <a:lnTo>
                  <a:pt x="3544285" y="1414623"/>
                </a:lnTo>
                <a:close/>
                <a:moveTo>
                  <a:pt x="3026056" y="1348885"/>
                </a:moveTo>
                <a:lnTo>
                  <a:pt x="3440594" y="1348885"/>
                </a:lnTo>
                <a:lnTo>
                  <a:pt x="3380630" y="1414623"/>
                </a:lnTo>
                <a:lnTo>
                  <a:pt x="2966091" y="1414623"/>
                </a:lnTo>
                <a:close/>
                <a:moveTo>
                  <a:pt x="4858697" y="701196"/>
                </a:moveTo>
                <a:lnTo>
                  <a:pt x="4858697" y="987270"/>
                </a:lnTo>
                <a:lnTo>
                  <a:pt x="4792959" y="1027897"/>
                </a:lnTo>
                <a:lnTo>
                  <a:pt x="4792959" y="721234"/>
                </a:lnTo>
                <a:close/>
                <a:moveTo>
                  <a:pt x="4858697" y="419400"/>
                </a:moveTo>
                <a:lnTo>
                  <a:pt x="4858697" y="574793"/>
                </a:lnTo>
                <a:lnTo>
                  <a:pt x="4792959" y="594832"/>
                </a:lnTo>
                <a:lnTo>
                  <a:pt x="4792959" y="437934"/>
                </a:lnTo>
                <a:close/>
                <a:moveTo>
                  <a:pt x="1611579" y="0"/>
                </a:moveTo>
                <a:lnTo>
                  <a:pt x="4858697" y="0"/>
                </a:lnTo>
                <a:lnTo>
                  <a:pt x="4858697" y="293776"/>
                </a:lnTo>
                <a:lnTo>
                  <a:pt x="4792959" y="312310"/>
                </a:lnTo>
                <a:lnTo>
                  <a:pt x="4792959" y="65738"/>
                </a:lnTo>
                <a:lnTo>
                  <a:pt x="1551615" y="65738"/>
                </a:lnTo>
                <a:close/>
                <a:moveTo>
                  <a:pt x="1123751" y="0"/>
                </a:moveTo>
                <a:lnTo>
                  <a:pt x="1447924" y="0"/>
                </a:lnTo>
                <a:lnTo>
                  <a:pt x="1387960" y="65738"/>
                </a:lnTo>
                <a:lnTo>
                  <a:pt x="1063787" y="65738"/>
                </a:lnTo>
                <a:close/>
                <a:moveTo>
                  <a:pt x="0" y="0"/>
                </a:moveTo>
                <a:lnTo>
                  <a:pt x="960096" y="0"/>
                </a:lnTo>
                <a:lnTo>
                  <a:pt x="900132" y="65738"/>
                </a:lnTo>
                <a:lnTo>
                  <a:pt x="65738" y="65738"/>
                </a:lnTo>
                <a:lnTo>
                  <a:pt x="65738" y="1348885"/>
                </a:lnTo>
                <a:lnTo>
                  <a:pt x="2862400" y="1348885"/>
                </a:lnTo>
                <a:lnTo>
                  <a:pt x="2802436" y="1414623"/>
                </a:lnTo>
                <a:lnTo>
                  <a:pt x="0" y="1414623"/>
                </a:lnTo>
                <a:close/>
              </a:path>
            </a:pathLst>
          </a:custGeom>
          <a:solidFill>
            <a:srgbClr val="DEEBF7"/>
          </a:solidFill>
          <a:ln>
            <a:solidFill>
              <a:srgbClr val="0D4B8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solidFill>
                <a:schemeClr val="tx1"/>
              </a:solidFill>
            </a:endParaRPr>
          </a:p>
        </p:txBody>
      </p:sp>
      <p:sp>
        <p:nvSpPr>
          <p:cNvPr id="38" name="椭圆 37"/>
          <p:cNvSpPr/>
          <p:nvPr/>
        </p:nvSpPr>
        <p:spPr>
          <a:xfrm>
            <a:off x="368919" y="4174777"/>
            <a:ext cx="576000" cy="563950"/>
          </a:xfrm>
          <a:prstGeom prst="ellipse">
            <a:avLst/>
          </a:prstGeom>
          <a:solidFill>
            <a:srgbClr val="DEEBF7"/>
          </a:solidFill>
          <a:ln w="28575">
            <a:solidFill>
              <a:srgbClr val="0D4B87"/>
            </a:solidFill>
          </a:ln>
        </p:spPr>
        <p:txBody>
          <a:bodyPr wrap="square">
            <a:spAutoFit/>
          </a:bodyPr>
          <a:p>
            <a:pPr algn="ctr"/>
            <a:r>
              <a:rPr lang="en-US" altLang="zh-CN" sz="2000" b="1" dirty="0">
                <a:latin typeface="黑体" panose="02010609060101010101" pitchFamily="49" charset="-122"/>
                <a:ea typeface="黑体" panose="02010609060101010101" pitchFamily="49" charset="-122"/>
              </a:rPr>
              <a:t>3</a:t>
            </a:r>
            <a:endParaRPr lang="en-US" altLang="zh-CN" sz="2000" b="1" dirty="0">
              <a:latin typeface="黑体" panose="02010609060101010101" pitchFamily="49" charset="-122"/>
              <a:ea typeface="黑体" panose="02010609060101010101" pitchFamily="49" charset="-122"/>
            </a:endParaRPr>
          </a:p>
        </p:txBody>
      </p:sp>
      <p:sp>
        <p:nvSpPr>
          <p:cNvPr id="39" name="文本框 38"/>
          <p:cNvSpPr txBox="1"/>
          <p:nvPr/>
        </p:nvSpPr>
        <p:spPr>
          <a:xfrm>
            <a:off x="1317625" y="4189730"/>
            <a:ext cx="6950710" cy="737235"/>
          </a:xfrm>
          <a:prstGeom prst="rect">
            <a:avLst/>
          </a:prstGeom>
          <a:noFill/>
        </p:spPr>
        <p:txBody>
          <a:bodyPr wrap="square" rtlCol="0">
            <a:spAutoFit/>
          </a:bodyPr>
          <a:p>
            <a:pPr algn="just"/>
            <a:r>
              <a:rPr sz="1400" b="1" dirty="0">
                <a:latin typeface="黑体" panose="02010609060101010101" pitchFamily="49" charset="-122"/>
                <a:ea typeface="黑体" panose="02010609060101010101" pitchFamily="49" charset="-122"/>
              </a:rPr>
              <a:t>研究目标与研究内容</a:t>
            </a:r>
            <a:r>
              <a:rPr lang="en-US" sz="1400" dirty="0">
                <a:latin typeface="黑体" panose="02010609060101010101" pitchFamily="49" charset="-122"/>
                <a:ea typeface="黑体" panose="02010609060101010101" pitchFamily="49" charset="-122"/>
              </a:rPr>
              <a:t>:</a:t>
            </a:r>
            <a:endParaRPr sz="1400" dirty="0">
              <a:latin typeface="黑体" panose="02010609060101010101" pitchFamily="49" charset="-122"/>
              <a:ea typeface="黑体" panose="02010609060101010101" pitchFamily="49" charset="-122"/>
            </a:endParaRPr>
          </a:p>
          <a:p>
            <a:pPr algn="just"/>
            <a:r>
              <a:rPr lang="zh-CN" altLang="en-US" sz="140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根据研究挑战，简单介绍本文的解决方案（研究内容）和</a:t>
            </a:r>
            <a:r>
              <a:rPr lang="zh-CN" altLang="en-US" sz="140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本文的最终研究目标。</a:t>
            </a:r>
            <a:r>
              <a:rPr lang="zh-CN" altLang="en-US" sz="140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并交代本文创新点、研究思路、技术路线。本文的最终研究目标</a:t>
            </a:r>
            <a:r>
              <a:rPr sz="1400" dirty="0">
                <a:latin typeface="黑体" panose="02010609060101010101" pitchFamily="49" charset="-122"/>
                <a:ea typeface="黑体" panose="02010609060101010101" pitchFamily="49" charset="-122"/>
              </a:rPr>
              <a:t>。</a:t>
            </a:r>
            <a:endParaRPr sz="1400" dirty="0">
              <a:latin typeface="黑体" panose="02010609060101010101" pitchFamily="49" charset="-122"/>
              <a:ea typeface="黑体" panose="02010609060101010101" pitchFamily="49" charset="-122"/>
            </a:endParaRPr>
          </a:p>
        </p:txBody>
      </p:sp>
      <p:sp>
        <p:nvSpPr>
          <p:cNvPr id="40" name="任意多边形: 形状 47"/>
          <p:cNvSpPr/>
          <p:nvPr/>
        </p:nvSpPr>
        <p:spPr>
          <a:xfrm>
            <a:off x="1092200" y="3908425"/>
            <a:ext cx="7536815" cy="1149985"/>
          </a:xfrm>
          <a:custGeom>
            <a:avLst/>
            <a:gdLst>
              <a:gd name="connsiteX0" fmla="*/ 3604249 w 4858697"/>
              <a:gd name="connsiteY0" fmla="*/ 1348885 h 1414623"/>
              <a:gd name="connsiteX1" fmla="*/ 4273571 w 4858697"/>
              <a:gd name="connsiteY1" fmla="*/ 1348885 h 1414623"/>
              <a:gd name="connsiteX2" fmla="*/ 4167201 w 4858697"/>
              <a:gd name="connsiteY2" fmla="*/ 1414623 h 1414623"/>
              <a:gd name="connsiteX3" fmla="*/ 3544285 w 4858697"/>
              <a:gd name="connsiteY3" fmla="*/ 1414623 h 1414623"/>
              <a:gd name="connsiteX4" fmla="*/ 3026056 w 4858697"/>
              <a:gd name="connsiteY4" fmla="*/ 1348885 h 1414623"/>
              <a:gd name="connsiteX5" fmla="*/ 3440594 w 4858697"/>
              <a:gd name="connsiteY5" fmla="*/ 1348885 h 1414623"/>
              <a:gd name="connsiteX6" fmla="*/ 3380630 w 4858697"/>
              <a:gd name="connsiteY6" fmla="*/ 1414623 h 1414623"/>
              <a:gd name="connsiteX7" fmla="*/ 2966091 w 4858697"/>
              <a:gd name="connsiteY7" fmla="*/ 1414623 h 1414623"/>
              <a:gd name="connsiteX8" fmla="*/ 4858697 w 4858697"/>
              <a:gd name="connsiteY8" fmla="*/ 701196 h 1414623"/>
              <a:gd name="connsiteX9" fmla="*/ 4858697 w 4858697"/>
              <a:gd name="connsiteY9" fmla="*/ 987270 h 1414623"/>
              <a:gd name="connsiteX10" fmla="*/ 4792959 w 4858697"/>
              <a:gd name="connsiteY10" fmla="*/ 1027897 h 1414623"/>
              <a:gd name="connsiteX11" fmla="*/ 4792959 w 4858697"/>
              <a:gd name="connsiteY11" fmla="*/ 721234 h 1414623"/>
              <a:gd name="connsiteX12" fmla="*/ 4858697 w 4858697"/>
              <a:gd name="connsiteY12" fmla="*/ 419400 h 1414623"/>
              <a:gd name="connsiteX13" fmla="*/ 4858697 w 4858697"/>
              <a:gd name="connsiteY13" fmla="*/ 574793 h 1414623"/>
              <a:gd name="connsiteX14" fmla="*/ 4792959 w 4858697"/>
              <a:gd name="connsiteY14" fmla="*/ 594832 h 1414623"/>
              <a:gd name="connsiteX15" fmla="*/ 4792959 w 4858697"/>
              <a:gd name="connsiteY15" fmla="*/ 437934 h 1414623"/>
              <a:gd name="connsiteX16" fmla="*/ 1611579 w 4858697"/>
              <a:gd name="connsiteY16" fmla="*/ 0 h 1414623"/>
              <a:gd name="connsiteX17" fmla="*/ 4858697 w 4858697"/>
              <a:gd name="connsiteY17" fmla="*/ 0 h 1414623"/>
              <a:gd name="connsiteX18" fmla="*/ 4858697 w 4858697"/>
              <a:gd name="connsiteY18" fmla="*/ 293776 h 1414623"/>
              <a:gd name="connsiteX19" fmla="*/ 4792959 w 4858697"/>
              <a:gd name="connsiteY19" fmla="*/ 312310 h 1414623"/>
              <a:gd name="connsiteX20" fmla="*/ 4792959 w 4858697"/>
              <a:gd name="connsiteY20" fmla="*/ 65738 h 1414623"/>
              <a:gd name="connsiteX21" fmla="*/ 1551615 w 4858697"/>
              <a:gd name="connsiteY21" fmla="*/ 65738 h 1414623"/>
              <a:gd name="connsiteX22" fmla="*/ 1123751 w 4858697"/>
              <a:gd name="connsiteY22" fmla="*/ 0 h 1414623"/>
              <a:gd name="connsiteX23" fmla="*/ 1447924 w 4858697"/>
              <a:gd name="connsiteY23" fmla="*/ 0 h 1414623"/>
              <a:gd name="connsiteX24" fmla="*/ 1387960 w 4858697"/>
              <a:gd name="connsiteY24" fmla="*/ 65738 h 1414623"/>
              <a:gd name="connsiteX25" fmla="*/ 1063787 w 4858697"/>
              <a:gd name="connsiteY25" fmla="*/ 65738 h 1414623"/>
              <a:gd name="connsiteX26" fmla="*/ 0 w 4858697"/>
              <a:gd name="connsiteY26" fmla="*/ 0 h 1414623"/>
              <a:gd name="connsiteX27" fmla="*/ 960096 w 4858697"/>
              <a:gd name="connsiteY27" fmla="*/ 0 h 1414623"/>
              <a:gd name="connsiteX28" fmla="*/ 900132 w 4858697"/>
              <a:gd name="connsiteY28" fmla="*/ 65738 h 1414623"/>
              <a:gd name="connsiteX29" fmla="*/ 65738 w 4858697"/>
              <a:gd name="connsiteY29" fmla="*/ 65738 h 1414623"/>
              <a:gd name="connsiteX30" fmla="*/ 65738 w 4858697"/>
              <a:gd name="connsiteY30" fmla="*/ 1348885 h 1414623"/>
              <a:gd name="connsiteX31" fmla="*/ 2862400 w 4858697"/>
              <a:gd name="connsiteY31" fmla="*/ 1348885 h 1414623"/>
              <a:gd name="connsiteX32" fmla="*/ 2802436 w 4858697"/>
              <a:gd name="connsiteY32" fmla="*/ 1414623 h 1414623"/>
              <a:gd name="connsiteX33" fmla="*/ 0 w 4858697"/>
              <a:gd name="connsiteY33" fmla="*/ 1414623 h 141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858697" h="1414623">
                <a:moveTo>
                  <a:pt x="3604249" y="1348885"/>
                </a:moveTo>
                <a:lnTo>
                  <a:pt x="4273571" y="1348885"/>
                </a:lnTo>
                <a:lnTo>
                  <a:pt x="4167201" y="1414623"/>
                </a:lnTo>
                <a:lnTo>
                  <a:pt x="3544285" y="1414623"/>
                </a:lnTo>
                <a:close/>
                <a:moveTo>
                  <a:pt x="3026056" y="1348885"/>
                </a:moveTo>
                <a:lnTo>
                  <a:pt x="3440594" y="1348885"/>
                </a:lnTo>
                <a:lnTo>
                  <a:pt x="3380630" y="1414623"/>
                </a:lnTo>
                <a:lnTo>
                  <a:pt x="2966091" y="1414623"/>
                </a:lnTo>
                <a:close/>
                <a:moveTo>
                  <a:pt x="4858697" y="701196"/>
                </a:moveTo>
                <a:lnTo>
                  <a:pt x="4858697" y="987270"/>
                </a:lnTo>
                <a:lnTo>
                  <a:pt x="4792959" y="1027897"/>
                </a:lnTo>
                <a:lnTo>
                  <a:pt x="4792959" y="721234"/>
                </a:lnTo>
                <a:close/>
                <a:moveTo>
                  <a:pt x="4858697" y="419400"/>
                </a:moveTo>
                <a:lnTo>
                  <a:pt x="4858697" y="574793"/>
                </a:lnTo>
                <a:lnTo>
                  <a:pt x="4792959" y="594832"/>
                </a:lnTo>
                <a:lnTo>
                  <a:pt x="4792959" y="437934"/>
                </a:lnTo>
                <a:close/>
                <a:moveTo>
                  <a:pt x="1611579" y="0"/>
                </a:moveTo>
                <a:lnTo>
                  <a:pt x="4858697" y="0"/>
                </a:lnTo>
                <a:lnTo>
                  <a:pt x="4858697" y="293776"/>
                </a:lnTo>
                <a:lnTo>
                  <a:pt x="4792959" y="312310"/>
                </a:lnTo>
                <a:lnTo>
                  <a:pt x="4792959" y="65738"/>
                </a:lnTo>
                <a:lnTo>
                  <a:pt x="1551615" y="65738"/>
                </a:lnTo>
                <a:close/>
                <a:moveTo>
                  <a:pt x="1123751" y="0"/>
                </a:moveTo>
                <a:lnTo>
                  <a:pt x="1447924" y="0"/>
                </a:lnTo>
                <a:lnTo>
                  <a:pt x="1387960" y="65738"/>
                </a:lnTo>
                <a:lnTo>
                  <a:pt x="1063787" y="65738"/>
                </a:lnTo>
                <a:close/>
                <a:moveTo>
                  <a:pt x="0" y="0"/>
                </a:moveTo>
                <a:lnTo>
                  <a:pt x="960096" y="0"/>
                </a:lnTo>
                <a:lnTo>
                  <a:pt x="900132" y="65738"/>
                </a:lnTo>
                <a:lnTo>
                  <a:pt x="65738" y="65738"/>
                </a:lnTo>
                <a:lnTo>
                  <a:pt x="65738" y="1348885"/>
                </a:lnTo>
                <a:lnTo>
                  <a:pt x="2862400" y="1348885"/>
                </a:lnTo>
                <a:lnTo>
                  <a:pt x="2802436" y="1414623"/>
                </a:lnTo>
                <a:lnTo>
                  <a:pt x="0" y="1414623"/>
                </a:lnTo>
                <a:close/>
              </a:path>
            </a:pathLst>
          </a:custGeom>
          <a:solidFill>
            <a:srgbClr val="DEEBF7"/>
          </a:solidFill>
          <a:ln>
            <a:solidFill>
              <a:srgbClr val="0D4B8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solidFill>
                <a:schemeClr val="tx1"/>
              </a:solidFill>
            </a:endParaRPr>
          </a:p>
        </p:txBody>
      </p:sp>
      <p:sp>
        <p:nvSpPr>
          <p:cNvPr id="4" name="椭圆 3"/>
          <p:cNvSpPr/>
          <p:nvPr/>
        </p:nvSpPr>
        <p:spPr>
          <a:xfrm>
            <a:off x="368919" y="5672107"/>
            <a:ext cx="576000" cy="563956"/>
          </a:xfrm>
          <a:prstGeom prst="ellipse">
            <a:avLst/>
          </a:prstGeom>
          <a:solidFill>
            <a:srgbClr val="DEEBF7"/>
          </a:solidFill>
          <a:ln w="28575">
            <a:solidFill>
              <a:srgbClr val="0D4B87"/>
            </a:solidFill>
          </a:ln>
        </p:spPr>
        <p:txBody>
          <a:bodyPr wrap="square">
            <a:spAutoFit/>
          </a:bodyPr>
          <a:p>
            <a:pPr algn="ctr"/>
            <a:r>
              <a:rPr lang="en-US" altLang="zh-CN" sz="2000" b="1" dirty="0">
                <a:latin typeface="黑体" panose="02010609060101010101" pitchFamily="49" charset="-122"/>
                <a:ea typeface="黑体" panose="02010609060101010101" pitchFamily="49" charset="-122"/>
              </a:rPr>
              <a:t>4</a:t>
            </a:r>
            <a:endParaRPr lang="en-US" altLang="zh-CN" sz="2000" b="1" dirty="0">
              <a:latin typeface="黑体" panose="02010609060101010101" pitchFamily="49" charset="-122"/>
              <a:ea typeface="黑体" panose="02010609060101010101" pitchFamily="49" charset="-122"/>
            </a:endParaRPr>
          </a:p>
        </p:txBody>
      </p:sp>
      <p:sp>
        <p:nvSpPr>
          <p:cNvPr id="7" name="文本框 6"/>
          <p:cNvSpPr txBox="1"/>
          <p:nvPr/>
        </p:nvSpPr>
        <p:spPr>
          <a:xfrm>
            <a:off x="1317625" y="5687060"/>
            <a:ext cx="6950710" cy="521970"/>
          </a:xfrm>
          <a:prstGeom prst="rect">
            <a:avLst/>
          </a:prstGeom>
          <a:noFill/>
        </p:spPr>
        <p:txBody>
          <a:bodyPr wrap="square" rtlCol="0">
            <a:spAutoFit/>
          </a:bodyPr>
          <a:p>
            <a:pPr algn="just"/>
            <a:r>
              <a:rPr sz="1400" b="1" dirty="0">
                <a:latin typeface="黑体" panose="02010609060101010101" pitchFamily="49" charset="-122"/>
                <a:ea typeface="黑体" panose="02010609060101010101" pitchFamily="49" charset="-122"/>
              </a:rPr>
              <a:t>论文组织结构</a:t>
            </a:r>
            <a:r>
              <a:rPr lang="en-US" sz="1400" dirty="0">
                <a:latin typeface="黑体" panose="02010609060101010101" pitchFamily="49" charset="-122"/>
                <a:ea typeface="黑体" panose="02010609060101010101" pitchFamily="49" charset="-122"/>
              </a:rPr>
              <a:t>:</a:t>
            </a:r>
            <a:endParaRPr sz="1400" dirty="0">
              <a:latin typeface="黑体" panose="02010609060101010101" pitchFamily="49" charset="-122"/>
              <a:ea typeface="黑体" panose="02010609060101010101" pitchFamily="49" charset="-122"/>
            </a:endParaRPr>
          </a:p>
          <a:p>
            <a:pPr algn="just"/>
            <a:r>
              <a:rPr lang="zh-CN" altLang="en-US" sz="140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总结一下每章的工作内容</a:t>
            </a:r>
            <a:r>
              <a:rPr sz="1400" dirty="0">
                <a:latin typeface="黑体" panose="02010609060101010101" pitchFamily="49" charset="-122"/>
                <a:ea typeface="黑体" panose="02010609060101010101" pitchFamily="49" charset="-122"/>
              </a:rPr>
              <a:t>。</a:t>
            </a:r>
            <a:endParaRPr sz="1400" dirty="0">
              <a:latin typeface="黑体" panose="02010609060101010101" pitchFamily="49" charset="-122"/>
              <a:ea typeface="黑体" panose="02010609060101010101" pitchFamily="49" charset="-122"/>
            </a:endParaRPr>
          </a:p>
        </p:txBody>
      </p:sp>
      <p:sp>
        <p:nvSpPr>
          <p:cNvPr id="8" name="任意多边形: 形状 47"/>
          <p:cNvSpPr/>
          <p:nvPr/>
        </p:nvSpPr>
        <p:spPr>
          <a:xfrm>
            <a:off x="1092200" y="5405755"/>
            <a:ext cx="7536815" cy="1149985"/>
          </a:xfrm>
          <a:custGeom>
            <a:avLst/>
            <a:gdLst>
              <a:gd name="connsiteX0" fmla="*/ 3604249 w 4858697"/>
              <a:gd name="connsiteY0" fmla="*/ 1348885 h 1414623"/>
              <a:gd name="connsiteX1" fmla="*/ 4273571 w 4858697"/>
              <a:gd name="connsiteY1" fmla="*/ 1348885 h 1414623"/>
              <a:gd name="connsiteX2" fmla="*/ 4167201 w 4858697"/>
              <a:gd name="connsiteY2" fmla="*/ 1414623 h 1414623"/>
              <a:gd name="connsiteX3" fmla="*/ 3544285 w 4858697"/>
              <a:gd name="connsiteY3" fmla="*/ 1414623 h 1414623"/>
              <a:gd name="connsiteX4" fmla="*/ 3026056 w 4858697"/>
              <a:gd name="connsiteY4" fmla="*/ 1348885 h 1414623"/>
              <a:gd name="connsiteX5" fmla="*/ 3440594 w 4858697"/>
              <a:gd name="connsiteY5" fmla="*/ 1348885 h 1414623"/>
              <a:gd name="connsiteX6" fmla="*/ 3380630 w 4858697"/>
              <a:gd name="connsiteY6" fmla="*/ 1414623 h 1414623"/>
              <a:gd name="connsiteX7" fmla="*/ 2966091 w 4858697"/>
              <a:gd name="connsiteY7" fmla="*/ 1414623 h 1414623"/>
              <a:gd name="connsiteX8" fmla="*/ 4858697 w 4858697"/>
              <a:gd name="connsiteY8" fmla="*/ 701196 h 1414623"/>
              <a:gd name="connsiteX9" fmla="*/ 4858697 w 4858697"/>
              <a:gd name="connsiteY9" fmla="*/ 987270 h 1414623"/>
              <a:gd name="connsiteX10" fmla="*/ 4792959 w 4858697"/>
              <a:gd name="connsiteY10" fmla="*/ 1027897 h 1414623"/>
              <a:gd name="connsiteX11" fmla="*/ 4792959 w 4858697"/>
              <a:gd name="connsiteY11" fmla="*/ 721234 h 1414623"/>
              <a:gd name="connsiteX12" fmla="*/ 4858697 w 4858697"/>
              <a:gd name="connsiteY12" fmla="*/ 419400 h 1414623"/>
              <a:gd name="connsiteX13" fmla="*/ 4858697 w 4858697"/>
              <a:gd name="connsiteY13" fmla="*/ 574793 h 1414623"/>
              <a:gd name="connsiteX14" fmla="*/ 4792959 w 4858697"/>
              <a:gd name="connsiteY14" fmla="*/ 594832 h 1414623"/>
              <a:gd name="connsiteX15" fmla="*/ 4792959 w 4858697"/>
              <a:gd name="connsiteY15" fmla="*/ 437934 h 1414623"/>
              <a:gd name="connsiteX16" fmla="*/ 1611579 w 4858697"/>
              <a:gd name="connsiteY16" fmla="*/ 0 h 1414623"/>
              <a:gd name="connsiteX17" fmla="*/ 4858697 w 4858697"/>
              <a:gd name="connsiteY17" fmla="*/ 0 h 1414623"/>
              <a:gd name="connsiteX18" fmla="*/ 4858697 w 4858697"/>
              <a:gd name="connsiteY18" fmla="*/ 293776 h 1414623"/>
              <a:gd name="connsiteX19" fmla="*/ 4792959 w 4858697"/>
              <a:gd name="connsiteY19" fmla="*/ 312310 h 1414623"/>
              <a:gd name="connsiteX20" fmla="*/ 4792959 w 4858697"/>
              <a:gd name="connsiteY20" fmla="*/ 65738 h 1414623"/>
              <a:gd name="connsiteX21" fmla="*/ 1551615 w 4858697"/>
              <a:gd name="connsiteY21" fmla="*/ 65738 h 1414623"/>
              <a:gd name="connsiteX22" fmla="*/ 1123751 w 4858697"/>
              <a:gd name="connsiteY22" fmla="*/ 0 h 1414623"/>
              <a:gd name="connsiteX23" fmla="*/ 1447924 w 4858697"/>
              <a:gd name="connsiteY23" fmla="*/ 0 h 1414623"/>
              <a:gd name="connsiteX24" fmla="*/ 1387960 w 4858697"/>
              <a:gd name="connsiteY24" fmla="*/ 65738 h 1414623"/>
              <a:gd name="connsiteX25" fmla="*/ 1063787 w 4858697"/>
              <a:gd name="connsiteY25" fmla="*/ 65738 h 1414623"/>
              <a:gd name="connsiteX26" fmla="*/ 0 w 4858697"/>
              <a:gd name="connsiteY26" fmla="*/ 0 h 1414623"/>
              <a:gd name="connsiteX27" fmla="*/ 960096 w 4858697"/>
              <a:gd name="connsiteY27" fmla="*/ 0 h 1414623"/>
              <a:gd name="connsiteX28" fmla="*/ 900132 w 4858697"/>
              <a:gd name="connsiteY28" fmla="*/ 65738 h 1414623"/>
              <a:gd name="connsiteX29" fmla="*/ 65738 w 4858697"/>
              <a:gd name="connsiteY29" fmla="*/ 65738 h 1414623"/>
              <a:gd name="connsiteX30" fmla="*/ 65738 w 4858697"/>
              <a:gd name="connsiteY30" fmla="*/ 1348885 h 1414623"/>
              <a:gd name="connsiteX31" fmla="*/ 2862400 w 4858697"/>
              <a:gd name="connsiteY31" fmla="*/ 1348885 h 1414623"/>
              <a:gd name="connsiteX32" fmla="*/ 2802436 w 4858697"/>
              <a:gd name="connsiteY32" fmla="*/ 1414623 h 1414623"/>
              <a:gd name="connsiteX33" fmla="*/ 0 w 4858697"/>
              <a:gd name="connsiteY33" fmla="*/ 1414623 h 141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858697" h="1414623">
                <a:moveTo>
                  <a:pt x="3604249" y="1348885"/>
                </a:moveTo>
                <a:lnTo>
                  <a:pt x="4273571" y="1348885"/>
                </a:lnTo>
                <a:lnTo>
                  <a:pt x="4167201" y="1414623"/>
                </a:lnTo>
                <a:lnTo>
                  <a:pt x="3544285" y="1414623"/>
                </a:lnTo>
                <a:close/>
                <a:moveTo>
                  <a:pt x="3026056" y="1348885"/>
                </a:moveTo>
                <a:lnTo>
                  <a:pt x="3440594" y="1348885"/>
                </a:lnTo>
                <a:lnTo>
                  <a:pt x="3380630" y="1414623"/>
                </a:lnTo>
                <a:lnTo>
                  <a:pt x="2966091" y="1414623"/>
                </a:lnTo>
                <a:close/>
                <a:moveTo>
                  <a:pt x="4858697" y="701196"/>
                </a:moveTo>
                <a:lnTo>
                  <a:pt x="4858697" y="987270"/>
                </a:lnTo>
                <a:lnTo>
                  <a:pt x="4792959" y="1027897"/>
                </a:lnTo>
                <a:lnTo>
                  <a:pt x="4792959" y="721234"/>
                </a:lnTo>
                <a:close/>
                <a:moveTo>
                  <a:pt x="4858697" y="419400"/>
                </a:moveTo>
                <a:lnTo>
                  <a:pt x="4858697" y="574793"/>
                </a:lnTo>
                <a:lnTo>
                  <a:pt x="4792959" y="594832"/>
                </a:lnTo>
                <a:lnTo>
                  <a:pt x="4792959" y="437934"/>
                </a:lnTo>
                <a:close/>
                <a:moveTo>
                  <a:pt x="1611579" y="0"/>
                </a:moveTo>
                <a:lnTo>
                  <a:pt x="4858697" y="0"/>
                </a:lnTo>
                <a:lnTo>
                  <a:pt x="4858697" y="293776"/>
                </a:lnTo>
                <a:lnTo>
                  <a:pt x="4792959" y="312310"/>
                </a:lnTo>
                <a:lnTo>
                  <a:pt x="4792959" y="65738"/>
                </a:lnTo>
                <a:lnTo>
                  <a:pt x="1551615" y="65738"/>
                </a:lnTo>
                <a:close/>
                <a:moveTo>
                  <a:pt x="1123751" y="0"/>
                </a:moveTo>
                <a:lnTo>
                  <a:pt x="1447924" y="0"/>
                </a:lnTo>
                <a:lnTo>
                  <a:pt x="1387960" y="65738"/>
                </a:lnTo>
                <a:lnTo>
                  <a:pt x="1063787" y="65738"/>
                </a:lnTo>
                <a:close/>
                <a:moveTo>
                  <a:pt x="0" y="0"/>
                </a:moveTo>
                <a:lnTo>
                  <a:pt x="960096" y="0"/>
                </a:lnTo>
                <a:lnTo>
                  <a:pt x="900132" y="65738"/>
                </a:lnTo>
                <a:lnTo>
                  <a:pt x="65738" y="65738"/>
                </a:lnTo>
                <a:lnTo>
                  <a:pt x="65738" y="1348885"/>
                </a:lnTo>
                <a:lnTo>
                  <a:pt x="2862400" y="1348885"/>
                </a:lnTo>
                <a:lnTo>
                  <a:pt x="2802436" y="1414623"/>
                </a:lnTo>
                <a:lnTo>
                  <a:pt x="0" y="1414623"/>
                </a:lnTo>
                <a:close/>
              </a:path>
            </a:pathLst>
          </a:custGeom>
          <a:solidFill>
            <a:srgbClr val="DEEBF7"/>
          </a:solidFill>
          <a:ln>
            <a:solidFill>
              <a:srgbClr val="0D4B8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6" name="TextBox 19"/>
          <p:cNvSpPr txBox="1">
            <a:spLocks noChangeArrowheads="1"/>
          </p:cNvSpPr>
          <p:nvPr/>
        </p:nvSpPr>
        <p:spPr bwMode="auto">
          <a:xfrm>
            <a:off x="622300" y="142874"/>
            <a:ext cx="8342188" cy="5530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base" hangingPunct="1">
              <a:spcBef>
                <a:spcPct val="0"/>
              </a:spcBef>
              <a:spcAft>
                <a:spcPct val="0"/>
              </a:spcAft>
            </a:pPr>
            <a:r>
              <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sym typeface="+mn-ea"/>
              </a:rPr>
              <a:t>研究</a:t>
            </a:r>
            <a:r>
              <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sym typeface="+mn-ea"/>
              </a:rPr>
              <a:t>背景</a:t>
            </a:r>
            <a:endPar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pic>
        <p:nvPicPr>
          <p:cNvPr id="2" name="图片 1" descr="未命名文件"/>
          <p:cNvPicPr>
            <a:picLocks noChangeAspect="1"/>
          </p:cNvPicPr>
          <p:nvPr/>
        </p:nvPicPr>
        <p:blipFill>
          <a:blip r:embed="rId1"/>
          <a:stretch>
            <a:fillRect/>
          </a:stretch>
        </p:blipFill>
        <p:spPr>
          <a:xfrm>
            <a:off x="0" y="1790065"/>
            <a:ext cx="9144000" cy="5140960"/>
          </a:xfrm>
          <a:prstGeom prst="rect">
            <a:avLst/>
          </a:prstGeom>
        </p:spPr>
      </p:pic>
      <p:sp>
        <p:nvSpPr>
          <p:cNvPr id="23" name="圆角矩形 22"/>
          <p:cNvSpPr/>
          <p:nvPr/>
        </p:nvSpPr>
        <p:spPr>
          <a:xfrm>
            <a:off x="109220" y="914400"/>
            <a:ext cx="8925560" cy="939800"/>
          </a:xfrm>
          <a:prstGeom prst="roundRect">
            <a:avLst>
              <a:gd name="adj" fmla="val 11014"/>
            </a:avLst>
          </a:prstGeom>
          <a:solidFill>
            <a:schemeClr val="bg1"/>
          </a:solidFill>
          <a:ln w="57150">
            <a:solidFill>
              <a:schemeClr val="bg1">
                <a:lumMod val="50000"/>
              </a:schemeClr>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5000"/>
              </a:lnSpc>
            </a:pPr>
            <a:r>
              <a:rPr lang="zh-CN" altLang="en-US" sz="1400"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银行理财分销系统面向银行财务管理业务，为银行成立理财子公司或者设立专门的资产管理业务经营部门提供软件支持。银行理财分销系统作为银行理财管理公司的核心应用系统之一，主要</a:t>
            </a:r>
            <a:r>
              <a:rPr lang="zh-CN" altLang="en-US" sz="1400" b="1" dirty="0">
                <a:ln w="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承担理财产品的设立，理财产品份额管理等业务</a:t>
            </a:r>
            <a:r>
              <a:rPr lang="zh-CN" altLang="en-US" sz="1400"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。银行理财分销系统</a:t>
            </a:r>
            <a:r>
              <a:rPr lang="zh-CN" altLang="en-US" sz="1400" b="1" dirty="0">
                <a:ln w="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参与理财产品的整个生命周期</a:t>
            </a:r>
            <a:r>
              <a:rPr lang="zh-CN" altLang="en-US" sz="1400"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400"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矩形 3"/>
          <p:cNvSpPr/>
          <p:nvPr/>
        </p:nvSpPr>
        <p:spPr>
          <a:xfrm>
            <a:off x="3973830" y="2402840"/>
            <a:ext cx="1647825" cy="277749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endParaRPr lang="zh-CN" altLang="en-US" smtClean="0">
              <a:ln w="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4" grpId="0" bldLvl="0" animBg="1"/>
      <p:bldP spid="4"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6" name="TextBox 19"/>
          <p:cNvSpPr txBox="1">
            <a:spLocks noChangeArrowheads="1"/>
          </p:cNvSpPr>
          <p:nvPr/>
        </p:nvSpPr>
        <p:spPr bwMode="auto">
          <a:xfrm>
            <a:off x="622300" y="142874"/>
            <a:ext cx="8342188" cy="5530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base" hangingPunct="1">
              <a:spcBef>
                <a:spcPct val="0"/>
              </a:spcBef>
              <a:spcAft>
                <a:spcPct val="0"/>
              </a:spcAft>
            </a:pPr>
            <a:r>
              <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sym typeface="+mn-ea"/>
              </a:rPr>
              <a:t>研究</a:t>
            </a:r>
            <a:r>
              <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sym typeface="+mn-ea"/>
              </a:rPr>
              <a:t>背景</a:t>
            </a:r>
            <a:endPar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3" name="圆角矩形 2"/>
          <p:cNvSpPr/>
          <p:nvPr/>
        </p:nvSpPr>
        <p:spPr>
          <a:xfrm>
            <a:off x="109855" y="1027430"/>
            <a:ext cx="8924290" cy="1322705"/>
          </a:xfrm>
          <a:prstGeom prst="roundRect">
            <a:avLst>
              <a:gd name="adj" fmla="val 11014"/>
            </a:avLst>
          </a:prstGeom>
          <a:solidFill>
            <a:schemeClr val="bg1"/>
          </a:solidFill>
          <a:ln w="57150">
            <a:solidFill>
              <a:schemeClr val="bg1">
                <a:lumMod val="50000"/>
              </a:schemeClr>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5000"/>
              </a:lnSpc>
            </a:pPr>
            <a:r>
              <a:rPr lang="zh-CN" altLang="en-US" sz="1400"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银行理财分销系统面向银行财务管理业务，为银行成立理财子公司或者设立专门的资产管理业务经营部门提供软件支持。银行理财分销系统作为银行理财管理公司的核心应用系统之一，主要</a:t>
            </a:r>
            <a:r>
              <a:rPr lang="zh-CN" altLang="en-US" sz="1400" b="1" dirty="0">
                <a:ln w="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承担理财产品的设立，理财产品份额管理等业务</a:t>
            </a:r>
            <a:r>
              <a:rPr lang="zh-CN" altLang="en-US" sz="1400"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。银行理财分销系统</a:t>
            </a:r>
            <a:r>
              <a:rPr lang="zh-CN" altLang="en-US" sz="1400" b="1" dirty="0">
                <a:ln w="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参与理财产品的整个生命周期</a:t>
            </a:r>
            <a:r>
              <a:rPr lang="zh-CN" altLang="en-US" sz="1400"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400"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descr="2-2"/>
          <p:cNvPicPr>
            <a:picLocks noChangeAspect="1"/>
          </p:cNvPicPr>
          <p:nvPr/>
        </p:nvPicPr>
        <p:blipFill>
          <a:blip r:embed="rId1"/>
          <a:stretch>
            <a:fillRect/>
          </a:stretch>
        </p:blipFill>
        <p:spPr>
          <a:xfrm>
            <a:off x="109855" y="2479040"/>
            <a:ext cx="4931410" cy="4297045"/>
          </a:xfrm>
          <a:prstGeom prst="rect">
            <a:avLst/>
          </a:prstGeom>
        </p:spPr>
      </p:pic>
      <p:sp>
        <p:nvSpPr>
          <p:cNvPr id="14" name="矩形 13"/>
          <p:cNvSpPr/>
          <p:nvPr/>
        </p:nvSpPr>
        <p:spPr>
          <a:xfrm>
            <a:off x="2784475" y="2832735"/>
            <a:ext cx="1922145" cy="1191895"/>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圆角矩形 55"/>
          <p:cNvSpPr/>
          <p:nvPr/>
        </p:nvSpPr>
        <p:spPr>
          <a:xfrm>
            <a:off x="4635500" y="2850515"/>
            <a:ext cx="4328795" cy="1435735"/>
          </a:xfrm>
          <a:prstGeom prst="roundRect">
            <a:avLst>
              <a:gd name="adj" fmla="val 11014"/>
            </a:avLst>
          </a:prstGeom>
          <a:solidFill>
            <a:schemeClr val="bg1"/>
          </a:solidFill>
          <a:ln w="19050">
            <a:solidFill>
              <a:srgbClr val="00B050"/>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nSpc>
                <a:spcPct val="125000"/>
              </a:lnSpc>
              <a:buFont typeface="Wingdings" panose="05000000000000000000" pitchFamily="2" charset="2"/>
              <a:buNone/>
            </a:pPr>
            <a:r>
              <a:rPr lang="en-US" altLang="zh-CN" sz="1400" dirty="0">
                <a:ln w="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批量清算模块主要进行理财产品日常</a:t>
            </a:r>
            <a:r>
              <a:rPr lang="zh-CN" altLang="en-US" sz="1400" dirty="0">
                <a:ln w="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交易</a:t>
            </a:r>
            <a:r>
              <a:rPr lang="en-US" altLang="zh-CN" sz="1400" dirty="0">
                <a:ln w="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数据的</a:t>
            </a:r>
            <a:r>
              <a:rPr lang="zh-CN" altLang="en-US" sz="1400" dirty="0">
                <a:ln w="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清算</a:t>
            </a:r>
            <a:r>
              <a:rPr lang="en-US" altLang="zh-CN" sz="1400" dirty="0">
                <a:ln w="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处理</a:t>
            </a:r>
            <a:r>
              <a:rPr lang="en-US" altLang="zh-CN" sz="1400"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,需要与外围系统进行交互，对来自多个销售商系统的多种理财产品的交易数据按业务进行校验，计算，确认等处理操作。</a:t>
            </a:r>
            <a:endParaRPr lang="en-US" altLang="zh-CN" sz="1400"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bldLvl="0" animBg="1"/>
      <p:bldP spid="14"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58" name="TextBox 19"/>
          <p:cNvSpPr txBox="1">
            <a:spLocks noChangeArrowheads="1"/>
          </p:cNvSpPr>
          <p:nvPr/>
        </p:nvSpPr>
        <p:spPr bwMode="auto">
          <a:xfrm>
            <a:off x="622300" y="142874"/>
            <a:ext cx="8342188"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base" hangingPunct="1">
              <a:spcBef>
                <a:spcPct val="0"/>
              </a:spcBef>
              <a:spcAft>
                <a:spcPct val="0"/>
              </a:spcAft>
            </a:pPr>
            <a:r>
              <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rPr>
              <a:t>提纲</a:t>
            </a:r>
            <a:endParaRPr lang="zh-CN" altLang="en-US" sz="3000" b="1"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59" name="Group 51"/>
          <p:cNvGrpSpPr/>
          <p:nvPr/>
        </p:nvGrpSpPr>
        <p:grpSpPr bwMode="auto">
          <a:xfrm>
            <a:off x="2605647" y="2427361"/>
            <a:ext cx="3937000" cy="792163"/>
            <a:chOff x="1329" y="1795"/>
            <a:chExt cx="2475" cy="499"/>
          </a:xfrm>
          <a:solidFill>
            <a:srgbClr val="02409A"/>
          </a:solidFill>
        </p:grpSpPr>
        <p:sp>
          <p:nvSpPr>
            <p:cNvPr id="60" name="AutoShape 52"/>
            <p:cNvSpPr>
              <a:spLocks noChangeArrowheads="1"/>
            </p:cNvSpPr>
            <p:nvPr/>
          </p:nvSpPr>
          <p:spPr bwMode="gray">
            <a:xfrm>
              <a:off x="1536" y="1840"/>
              <a:ext cx="2268" cy="409"/>
            </a:xfrm>
            <a:prstGeom prst="roundRect">
              <a:avLst>
                <a:gd name="adj" fmla="val 16667"/>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lang="zh-CN" altLang="en-US" sz="2400" b="1" dirty="0">
                  <a:solidFill>
                    <a:schemeClr val="bg1">
                      <a:lumMod val="95000"/>
                    </a:schemeClr>
                  </a:solidFill>
                  <a:ea typeface="微软雅黑" panose="020B0503020204020204" pitchFamily="34" charset="-122"/>
                  <a:sym typeface="+mn-ea"/>
                </a:rPr>
                <a:t>我的体会</a:t>
              </a:r>
              <a:endParaRPr kumimoji="0" lang="zh-CN" altLang="en-US" sz="2400" b="1" dirty="0">
                <a:solidFill>
                  <a:schemeClr val="bg1">
                    <a:lumMod val="95000"/>
                  </a:schemeClr>
                </a:solidFill>
                <a:ea typeface="微软雅黑" panose="020B0503020204020204" pitchFamily="34" charset="-122"/>
              </a:endParaRPr>
            </a:p>
          </p:txBody>
        </p:sp>
        <p:sp>
          <p:nvSpPr>
            <p:cNvPr id="61" name="AutoShape 53"/>
            <p:cNvSpPr>
              <a:spLocks noChangeArrowheads="1"/>
            </p:cNvSpPr>
            <p:nvPr/>
          </p:nvSpPr>
          <p:spPr bwMode="gray">
            <a:xfrm>
              <a:off x="1329" y="1795"/>
              <a:ext cx="499" cy="499"/>
            </a:xfrm>
            <a:prstGeom prst="diamond">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2</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2" name="Group 51"/>
          <p:cNvGrpSpPr/>
          <p:nvPr/>
        </p:nvGrpSpPr>
        <p:grpSpPr bwMode="auto">
          <a:xfrm>
            <a:off x="2613585" y="1419299"/>
            <a:ext cx="3929062" cy="792162"/>
            <a:chOff x="1329" y="1795"/>
            <a:chExt cx="2475" cy="499"/>
          </a:xfrm>
          <a:solidFill>
            <a:srgbClr val="02409A"/>
          </a:solidFill>
        </p:grpSpPr>
        <p:sp>
          <p:nvSpPr>
            <p:cNvPr id="63" name="AutoShape 52"/>
            <p:cNvSpPr>
              <a:spLocks noChangeArrowheads="1"/>
            </p:cNvSpPr>
            <p:nvPr/>
          </p:nvSpPr>
          <p:spPr bwMode="gray">
            <a:xfrm>
              <a:off x="1536" y="1840"/>
              <a:ext cx="2268" cy="409"/>
            </a:xfrm>
            <a:prstGeom prst="roundRect">
              <a:avLst>
                <a:gd name="adj" fmla="val 16667"/>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lang="zh-CN" altLang="en-US" sz="2400" b="1" dirty="0">
                  <a:solidFill>
                    <a:schemeClr val="bg1">
                      <a:lumMod val="95000"/>
                    </a:schemeClr>
                  </a:solidFill>
                  <a:ea typeface="微软雅黑" panose="020B0503020204020204" pitchFamily="34" charset="-122"/>
                  <a:sym typeface="+mn-ea"/>
                </a:rPr>
                <a:t>我的系统</a:t>
              </a:r>
              <a:endParaRPr kumimoji="0" lang="zh-CN" altLang="en-US" sz="2400" b="1" dirty="0">
                <a:solidFill>
                  <a:schemeClr val="bg1">
                    <a:lumMod val="95000"/>
                  </a:schemeClr>
                </a:solidFill>
                <a:ea typeface="微软雅黑" panose="020B0503020204020204" pitchFamily="34" charset="-122"/>
              </a:endParaRPr>
            </a:p>
          </p:txBody>
        </p:sp>
        <p:sp>
          <p:nvSpPr>
            <p:cNvPr id="64" name="AutoShape 53"/>
            <p:cNvSpPr>
              <a:spLocks noChangeArrowheads="1"/>
            </p:cNvSpPr>
            <p:nvPr/>
          </p:nvSpPr>
          <p:spPr bwMode="gray">
            <a:xfrm>
              <a:off x="1329" y="1795"/>
              <a:ext cx="499" cy="499"/>
            </a:xfrm>
            <a:prstGeom prst="diamond">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en-US"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1</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3" name="灯片编号占位符 2"/>
          <p:cNvSpPr>
            <a:spLocks noGrp="1"/>
          </p:cNvSpPr>
          <p:nvPr>
            <p:ph type="sldNum" sz="quarter" idx="12"/>
          </p:nvPr>
        </p:nvSpPr>
        <p:spPr/>
        <p:txBody>
          <a:bodyPr/>
          <a:lstStyle/>
          <a:p>
            <a:fld id="{9D517DB5-2BCB-49FC-A5AB-EF1DC01318D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6" name="TextBox 19"/>
          <p:cNvSpPr txBox="1">
            <a:spLocks noChangeArrowheads="1"/>
          </p:cNvSpPr>
          <p:nvPr/>
        </p:nvSpPr>
        <p:spPr bwMode="auto">
          <a:xfrm>
            <a:off x="622300" y="142874"/>
            <a:ext cx="8342188" cy="5530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base" hangingPunct="1">
              <a:spcBef>
                <a:spcPct val="0"/>
              </a:spcBef>
              <a:spcAft>
                <a:spcPct val="0"/>
              </a:spcAft>
            </a:pPr>
            <a:r>
              <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sym typeface="+mn-ea"/>
              </a:rPr>
              <a:t>研究</a:t>
            </a:r>
            <a:r>
              <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sym typeface="+mn-ea"/>
              </a:rPr>
              <a:t>背景</a:t>
            </a:r>
            <a:endPar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pic>
        <p:nvPicPr>
          <p:cNvPr id="2" name="图片 1" descr="4-3-3ppt"/>
          <p:cNvPicPr>
            <a:picLocks noChangeAspect="1"/>
          </p:cNvPicPr>
          <p:nvPr/>
        </p:nvPicPr>
        <p:blipFill>
          <a:blip r:embed="rId1"/>
          <a:stretch>
            <a:fillRect/>
          </a:stretch>
        </p:blipFill>
        <p:spPr>
          <a:xfrm>
            <a:off x="897255" y="1086485"/>
            <a:ext cx="7349490" cy="57715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6" name="TextBox 19"/>
          <p:cNvSpPr txBox="1">
            <a:spLocks noChangeArrowheads="1"/>
          </p:cNvSpPr>
          <p:nvPr/>
        </p:nvSpPr>
        <p:spPr bwMode="auto">
          <a:xfrm>
            <a:off x="622300" y="142874"/>
            <a:ext cx="8342188" cy="5530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base" hangingPunct="1">
              <a:spcBef>
                <a:spcPct val="0"/>
              </a:spcBef>
              <a:spcAft>
                <a:spcPct val="0"/>
              </a:spcAft>
            </a:pPr>
            <a:r>
              <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sym typeface="+mn-ea"/>
              </a:rPr>
              <a:t>研究</a:t>
            </a:r>
            <a:r>
              <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sym typeface="+mn-ea"/>
              </a:rPr>
              <a:t>背景</a:t>
            </a:r>
            <a:endPar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3" name="圆角矩形 2"/>
          <p:cNvSpPr/>
          <p:nvPr/>
        </p:nvSpPr>
        <p:spPr>
          <a:xfrm>
            <a:off x="109855" y="1027430"/>
            <a:ext cx="8924290" cy="1322705"/>
          </a:xfrm>
          <a:prstGeom prst="roundRect">
            <a:avLst>
              <a:gd name="adj" fmla="val 11014"/>
            </a:avLst>
          </a:prstGeom>
          <a:solidFill>
            <a:schemeClr val="bg1"/>
          </a:solidFill>
          <a:ln w="57150">
            <a:solidFill>
              <a:schemeClr val="bg1">
                <a:lumMod val="50000"/>
              </a:schemeClr>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5000"/>
              </a:lnSpc>
            </a:pPr>
            <a:r>
              <a:rPr lang="zh-CN" altLang="en-US" sz="1400"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银行理财分销系统面向银行财务管理业务，为银行成立理财子公司或者设立专门的资产管理业务经营部门提供软件支持。银行理财分销系统作为银行理财管理公司的核心应用系统之一，主要</a:t>
            </a:r>
            <a:r>
              <a:rPr lang="zh-CN" altLang="en-US" sz="1400" b="1" dirty="0">
                <a:ln w="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承担理财产品的设立，理财产品份额管理等业务</a:t>
            </a:r>
            <a:r>
              <a:rPr lang="zh-CN" altLang="en-US" sz="1400"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。银行理财分销系统</a:t>
            </a:r>
            <a:r>
              <a:rPr lang="zh-CN" altLang="en-US" sz="1400" b="1" dirty="0">
                <a:ln w="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参与理财产品的整个生命周期</a:t>
            </a:r>
            <a:r>
              <a:rPr lang="zh-CN" altLang="en-US" sz="1400"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400"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descr="2-2"/>
          <p:cNvPicPr>
            <a:picLocks noChangeAspect="1"/>
          </p:cNvPicPr>
          <p:nvPr/>
        </p:nvPicPr>
        <p:blipFill>
          <a:blip r:embed="rId1"/>
          <a:stretch>
            <a:fillRect/>
          </a:stretch>
        </p:blipFill>
        <p:spPr>
          <a:xfrm>
            <a:off x="109855" y="2479040"/>
            <a:ext cx="4931410" cy="4297045"/>
          </a:xfrm>
          <a:prstGeom prst="rect">
            <a:avLst/>
          </a:prstGeom>
        </p:spPr>
      </p:pic>
      <p:sp>
        <p:nvSpPr>
          <p:cNvPr id="14" name="矩形 13"/>
          <p:cNvSpPr/>
          <p:nvPr/>
        </p:nvSpPr>
        <p:spPr>
          <a:xfrm>
            <a:off x="2784475" y="2832735"/>
            <a:ext cx="1922145" cy="1191895"/>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圆角矩形 55"/>
          <p:cNvSpPr/>
          <p:nvPr/>
        </p:nvSpPr>
        <p:spPr>
          <a:xfrm>
            <a:off x="4635500" y="2850515"/>
            <a:ext cx="4328795" cy="1435735"/>
          </a:xfrm>
          <a:prstGeom prst="roundRect">
            <a:avLst>
              <a:gd name="adj" fmla="val 11014"/>
            </a:avLst>
          </a:prstGeom>
          <a:solidFill>
            <a:schemeClr val="bg1"/>
          </a:solidFill>
          <a:ln w="19050">
            <a:solidFill>
              <a:srgbClr val="00B050"/>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nSpc>
                <a:spcPct val="125000"/>
              </a:lnSpc>
              <a:buFont typeface="Wingdings" panose="05000000000000000000" pitchFamily="2" charset="2"/>
              <a:buNone/>
            </a:pPr>
            <a:r>
              <a:rPr lang="en-US" altLang="zh-CN" sz="1400" dirty="0">
                <a:ln w="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批量清算模块主要进行理财产品日常</a:t>
            </a:r>
            <a:r>
              <a:rPr lang="zh-CN" altLang="en-US" sz="1400" dirty="0">
                <a:ln w="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交易</a:t>
            </a:r>
            <a:r>
              <a:rPr lang="en-US" altLang="zh-CN" sz="1400" dirty="0">
                <a:ln w="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数据的</a:t>
            </a:r>
            <a:r>
              <a:rPr lang="zh-CN" altLang="en-US" sz="1400" dirty="0">
                <a:ln w="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清算</a:t>
            </a:r>
            <a:r>
              <a:rPr lang="en-US" altLang="zh-CN" sz="1400" dirty="0">
                <a:ln w="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处理</a:t>
            </a:r>
            <a:r>
              <a:rPr lang="en-US" altLang="zh-CN" sz="1400"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,需要与外围系统进行交互，对来自多个销售商系统的多种理财产品的交易数据按业务进行校验，计算，确认等处理操作。</a:t>
            </a:r>
            <a:endParaRPr lang="en-US" altLang="zh-CN" sz="1400"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矩形 8"/>
          <p:cNvSpPr/>
          <p:nvPr/>
        </p:nvSpPr>
        <p:spPr>
          <a:xfrm>
            <a:off x="-8890" y="-27940"/>
            <a:ext cx="9152890" cy="6885940"/>
          </a:xfrm>
          <a:prstGeom prst="rect">
            <a:avLst/>
          </a:prstGeom>
          <a:solidFill>
            <a:schemeClr val="bg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圆角 56"/>
          <p:cNvSpPr/>
          <p:nvPr/>
        </p:nvSpPr>
        <p:spPr>
          <a:xfrm>
            <a:off x="708660" y="2633980"/>
            <a:ext cx="7382510" cy="1608455"/>
          </a:xfrm>
          <a:prstGeom prst="roundRect">
            <a:avLst/>
          </a:prstGeom>
          <a:solidFill>
            <a:srgbClr val="02409A"/>
          </a:solidFill>
          <a:ln w="285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p>
            <a:pPr algn="ctr">
              <a:lnSpc>
                <a:spcPct val="150000"/>
              </a:lnSpc>
            </a:pPr>
            <a:r>
              <a:rPr lang="zh-CN" altLang="en-US" sz="1600" dirty="0">
                <a:ln w="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传统银行理财分销系统的这种架构模式，各个模块之间相互影响，在系统维护和应用版本升级时，无法做到7*24小时不间断</a:t>
            </a:r>
            <a:r>
              <a:rPr lang="zh-CN" altLang="en-US" sz="1600" dirty="0">
                <a:ln w="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地对外服务，存在维护困难、扩展性差等缺点。</a:t>
            </a:r>
            <a:endParaRPr lang="zh-CN" altLang="en-US" sz="1600" dirty="0">
              <a:ln w="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矩形: 圆角 56"/>
          <p:cNvSpPr/>
          <p:nvPr/>
        </p:nvSpPr>
        <p:spPr>
          <a:xfrm>
            <a:off x="708660" y="2625090"/>
            <a:ext cx="7382510" cy="1608455"/>
          </a:xfrm>
          <a:prstGeom prst="roundRect">
            <a:avLst/>
          </a:prstGeom>
          <a:solidFill>
            <a:srgbClr val="02409A"/>
          </a:solidFill>
          <a:ln w="285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p>
            <a:pPr algn="ctr">
              <a:lnSpc>
                <a:spcPct val="150000"/>
              </a:lnSpc>
            </a:pPr>
            <a:r>
              <a:rPr lang="zh-CN" altLang="en-US" sz="1600" dirty="0">
                <a:ln w="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为了拓宽销售渠道，银行理财分销系统开始对接互联网平台，每天的交易量从原先的几十万扩展到百万，对银行批量清算服务的处理能力</a:t>
            </a:r>
            <a:r>
              <a:rPr lang="zh-CN" altLang="en-US" sz="1600" dirty="0">
                <a:ln w="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将提出更高的要求。</a:t>
            </a:r>
            <a:endParaRPr lang="zh-CN" altLang="en-US" sz="1600" dirty="0">
              <a:ln w="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9" grpId="1" animBg="1"/>
      <p:bldP spid="12" grpId="0" bldLvl="0" animBg="1"/>
      <p:bldP spid="10"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6" name="TextBox 19"/>
          <p:cNvSpPr txBox="1">
            <a:spLocks noChangeArrowheads="1"/>
          </p:cNvSpPr>
          <p:nvPr/>
        </p:nvSpPr>
        <p:spPr bwMode="auto">
          <a:xfrm>
            <a:off x="622300" y="142874"/>
            <a:ext cx="8342188" cy="5530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base" hangingPunct="1">
              <a:spcBef>
                <a:spcPct val="0"/>
              </a:spcBef>
              <a:spcAft>
                <a:spcPct val="0"/>
              </a:spcAft>
            </a:pPr>
            <a:r>
              <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sym typeface="+mn-ea"/>
              </a:rPr>
              <a:t>研究</a:t>
            </a:r>
            <a:r>
              <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sym typeface="+mn-ea"/>
              </a:rPr>
              <a:t>背景</a:t>
            </a:r>
            <a:endPar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7" name="矩形 6"/>
          <p:cNvSpPr/>
          <p:nvPr/>
        </p:nvSpPr>
        <p:spPr>
          <a:xfrm>
            <a:off x="460959" y="1925667"/>
            <a:ext cx="1858905" cy="368300"/>
          </a:xfrm>
          <a:prstGeom prst="rect">
            <a:avLst/>
          </a:prstGeom>
          <a:solidFill>
            <a:schemeClr val="accent1">
              <a:lumMod val="20000"/>
              <a:lumOff val="80000"/>
            </a:schemeClr>
          </a:solidFill>
          <a:ln w="28575">
            <a:solidFill>
              <a:srgbClr val="0D4B87"/>
            </a:solidFill>
          </a:ln>
        </p:spPr>
        <p:txBody>
          <a:bodyPr wrap="square">
            <a:spAutoFit/>
          </a:bodyPr>
          <a:p>
            <a:pPr algn="ctr"/>
            <a:r>
              <a:rPr lang="zh-CN" altLang="en-US" b="1" dirty="0">
                <a:latin typeface="黑体" panose="02010609060101010101" pitchFamily="49" charset="-122"/>
                <a:ea typeface="黑体" panose="02010609060101010101" pitchFamily="49" charset="-122"/>
              </a:rPr>
              <a:t>批量清算速度慢</a:t>
            </a:r>
            <a:endParaRPr lang="zh-CN" altLang="en-US" b="1" dirty="0">
              <a:latin typeface="黑体" panose="02010609060101010101" pitchFamily="49" charset="-122"/>
              <a:ea typeface="黑体" panose="02010609060101010101" pitchFamily="49" charset="-122"/>
            </a:endParaRPr>
          </a:p>
        </p:txBody>
      </p:sp>
      <p:sp>
        <p:nvSpPr>
          <p:cNvPr id="11" name="文本框 10"/>
          <p:cNvSpPr txBox="1"/>
          <p:nvPr/>
        </p:nvSpPr>
        <p:spPr>
          <a:xfrm>
            <a:off x="2466975" y="1786890"/>
            <a:ext cx="5010785" cy="1198880"/>
          </a:xfrm>
          <a:prstGeom prst="rect">
            <a:avLst/>
          </a:prstGeom>
          <a:noFill/>
        </p:spPr>
        <p:txBody>
          <a:bodyPr wrap="square" rtlCol="0">
            <a:spAutoFit/>
          </a:bodyPr>
          <a:p>
            <a:pPr algn="just"/>
            <a:r>
              <a:rPr lang="en-US"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百万级别交易量下</a:t>
            </a:r>
            <a:r>
              <a:rPr lang="en-US" dirty="0">
                <a:latin typeface="黑体" panose="02010609060101010101" pitchFamily="49" charset="-122"/>
                <a:ea typeface="黑体" panose="02010609060101010101" pitchFamily="49" charset="-122"/>
              </a:rPr>
              <a:t>批量清算</a:t>
            </a:r>
            <a:r>
              <a:rPr lang="zh-CN" altLang="en-US" dirty="0">
                <a:latin typeface="黑体" panose="02010609060101010101" pitchFamily="49" charset="-122"/>
                <a:ea typeface="黑体" panose="02010609060101010101" pitchFamily="49" charset="-122"/>
              </a:rPr>
              <a:t>流程无法</a:t>
            </a:r>
            <a:r>
              <a:rPr lang="en-US" dirty="0">
                <a:latin typeface="黑体" panose="02010609060101010101" pitchFamily="49" charset="-122"/>
                <a:ea typeface="黑体" panose="02010609060101010101" pitchFamily="49" charset="-122"/>
              </a:rPr>
              <a:t>在</a:t>
            </a:r>
            <a:r>
              <a:rPr lang="zh-CN" altLang="en-US" dirty="0">
                <a:latin typeface="黑体" panose="02010609060101010101" pitchFamily="49" charset="-122"/>
                <a:ea typeface="黑体" panose="02010609060101010101" pitchFamily="49" charset="-122"/>
              </a:rPr>
              <a:t>半</a:t>
            </a:r>
            <a:r>
              <a:rPr lang="en-US" dirty="0">
                <a:latin typeface="黑体" panose="02010609060101010101" pitchFamily="49" charset="-122"/>
                <a:ea typeface="黑体" panose="02010609060101010101" pitchFamily="49" charset="-122"/>
              </a:rPr>
              <a:t>小时内完成</a:t>
            </a:r>
            <a:r>
              <a:rPr lang="zh-CN" altLang="en-US" dirty="0">
                <a:latin typeface="黑体" panose="02010609060101010101" pitchFamily="49" charset="-122"/>
                <a:ea typeface="黑体" panose="02010609060101010101" pitchFamily="49" charset="-122"/>
              </a:rPr>
              <a:t>。</a:t>
            </a:r>
            <a:endParaRPr lang="zh-CN" altLang="en-US" dirty="0">
              <a:latin typeface="黑体" panose="02010609060101010101" pitchFamily="49" charset="-122"/>
              <a:ea typeface="黑体" panose="02010609060101010101" pitchFamily="49" charset="-122"/>
            </a:endParaRPr>
          </a:p>
          <a:p>
            <a:pPr algn="just"/>
            <a:r>
              <a:rPr lang="en-US" altLang="zh-CN" dirty="0">
                <a:latin typeface="黑体" panose="02010609060101010101" pitchFamily="49" charset="-122"/>
                <a:ea typeface="黑体" panose="02010609060101010101" pitchFamily="49" charset="-122"/>
              </a:rPr>
              <a:t>2.批量清算模块不具备平行扩展能力，不能适应任意大容量的业务规模。</a:t>
            </a:r>
            <a:endParaRPr lang="en-US" altLang="zh-CN" dirty="0">
              <a:latin typeface="黑体" panose="02010609060101010101" pitchFamily="49" charset="-122"/>
              <a:ea typeface="黑体" panose="02010609060101010101" pitchFamily="49" charset="-122"/>
            </a:endParaRPr>
          </a:p>
        </p:txBody>
      </p:sp>
      <p:sp>
        <p:nvSpPr>
          <p:cNvPr id="20" name="任意多边形: 形状 47"/>
          <p:cNvSpPr/>
          <p:nvPr/>
        </p:nvSpPr>
        <p:spPr>
          <a:xfrm>
            <a:off x="301625" y="1567180"/>
            <a:ext cx="7536815" cy="1515745"/>
          </a:xfrm>
          <a:custGeom>
            <a:avLst/>
            <a:gdLst>
              <a:gd name="connsiteX0" fmla="*/ 3604249 w 4858697"/>
              <a:gd name="connsiteY0" fmla="*/ 1348885 h 1414623"/>
              <a:gd name="connsiteX1" fmla="*/ 4273571 w 4858697"/>
              <a:gd name="connsiteY1" fmla="*/ 1348885 h 1414623"/>
              <a:gd name="connsiteX2" fmla="*/ 4167201 w 4858697"/>
              <a:gd name="connsiteY2" fmla="*/ 1414623 h 1414623"/>
              <a:gd name="connsiteX3" fmla="*/ 3544285 w 4858697"/>
              <a:gd name="connsiteY3" fmla="*/ 1414623 h 1414623"/>
              <a:gd name="connsiteX4" fmla="*/ 3026056 w 4858697"/>
              <a:gd name="connsiteY4" fmla="*/ 1348885 h 1414623"/>
              <a:gd name="connsiteX5" fmla="*/ 3440594 w 4858697"/>
              <a:gd name="connsiteY5" fmla="*/ 1348885 h 1414623"/>
              <a:gd name="connsiteX6" fmla="*/ 3380630 w 4858697"/>
              <a:gd name="connsiteY6" fmla="*/ 1414623 h 1414623"/>
              <a:gd name="connsiteX7" fmla="*/ 2966091 w 4858697"/>
              <a:gd name="connsiteY7" fmla="*/ 1414623 h 1414623"/>
              <a:gd name="connsiteX8" fmla="*/ 4858697 w 4858697"/>
              <a:gd name="connsiteY8" fmla="*/ 701196 h 1414623"/>
              <a:gd name="connsiteX9" fmla="*/ 4858697 w 4858697"/>
              <a:gd name="connsiteY9" fmla="*/ 987270 h 1414623"/>
              <a:gd name="connsiteX10" fmla="*/ 4792959 w 4858697"/>
              <a:gd name="connsiteY10" fmla="*/ 1027897 h 1414623"/>
              <a:gd name="connsiteX11" fmla="*/ 4792959 w 4858697"/>
              <a:gd name="connsiteY11" fmla="*/ 721234 h 1414623"/>
              <a:gd name="connsiteX12" fmla="*/ 4858697 w 4858697"/>
              <a:gd name="connsiteY12" fmla="*/ 419400 h 1414623"/>
              <a:gd name="connsiteX13" fmla="*/ 4858697 w 4858697"/>
              <a:gd name="connsiteY13" fmla="*/ 574793 h 1414623"/>
              <a:gd name="connsiteX14" fmla="*/ 4792959 w 4858697"/>
              <a:gd name="connsiteY14" fmla="*/ 594832 h 1414623"/>
              <a:gd name="connsiteX15" fmla="*/ 4792959 w 4858697"/>
              <a:gd name="connsiteY15" fmla="*/ 437934 h 1414623"/>
              <a:gd name="connsiteX16" fmla="*/ 1611579 w 4858697"/>
              <a:gd name="connsiteY16" fmla="*/ 0 h 1414623"/>
              <a:gd name="connsiteX17" fmla="*/ 4858697 w 4858697"/>
              <a:gd name="connsiteY17" fmla="*/ 0 h 1414623"/>
              <a:gd name="connsiteX18" fmla="*/ 4858697 w 4858697"/>
              <a:gd name="connsiteY18" fmla="*/ 293776 h 1414623"/>
              <a:gd name="connsiteX19" fmla="*/ 4792959 w 4858697"/>
              <a:gd name="connsiteY19" fmla="*/ 312310 h 1414623"/>
              <a:gd name="connsiteX20" fmla="*/ 4792959 w 4858697"/>
              <a:gd name="connsiteY20" fmla="*/ 65738 h 1414623"/>
              <a:gd name="connsiteX21" fmla="*/ 1551615 w 4858697"/>
              <a:gd name="connsiteY21" fmla="*/ 65738 h 1414623"/>
              <a:gd name="connsiteX22" fmla="*/ 1123751 w 4858697"/>
              <a:gd name="connsiteY22" fmla="*/ 0 h 1414623"/>
              <a:gd name="connsiteX23" fmla="*/ 1447924 w 4858697"/>
              <a:gd name="connsiteY23" fmla="*/ 0 h 1414623"/>
              <a:gd name="connsiteX24" fmla="*/ 1387960 w 4858697"/>
              <a:gd name="connsiteY24" fmla="*/ 65738 h 1414623"/>
              <a:gd name="connsiteX25" fmla="*/ 1063787 w 4858697"/>
              <a:gd name="connsiteY25" fmla="*/ 65738 h 1414623"/>
              <a:gd name="connsiteX26" fmla="*/ 0 w 4858697"/>
              <a:gd name="connsiteY26" fmla="*/ 0 h 1414623"/>
              <a:gd name="connsiteX27" fmla="*/ 960096 w 4858697"/>
              <a:gd name="connsiteY27" fmla="*/ 0 h 1414623"/>
              <a:gd name="connsiteX28" fmla="*/ 900132 w 4858697"/>
              <a:gd name="connsiteY28" fmla="*/ 65738 h 1414623"/>
              <a:gd name="connsiteX29" fmla="*/ 65738 w 4858697"/>
              <a:gd name="connsiteY29" fmla="*/ 65738 h 1414623"/>
              <a:gd name="connsiteX30" fmla="*/ 65738 w 4858697"/>
              <a:gd name="connsiteY30" fmla="*/ 1348885 h 1414623"/>
              <a:gd name="connsiteX31" fmla="*/ 2862400 w 4858697"/>
              <a:gd name="connsiteY31" fmla="*/ 1348885 h 1414623"/>
              <a:gd name="connsiteX32" fmla="*/ 2802436 w 4858697"/>
              <a:gd name="connsiteY32" fmla="*/ 1414623 h 1414623"/>
              <a:gd name="connsiteX33" fmla="*/ 0 w 4858697"/>
              <a:gd name="connsiteY33" fmla="*/ 1414623 h 141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858697" h="1414623">
                <a:moveTo>
                  <a:pt x="3604249" y="1348885"/>
                </a:moveTo>
                <a:lnTo>
                  <a:pt x="4273571" y="1348885"/>
                </a:lnTo>
                <a:lnTo>
                  <a:pt x="4167201" y="1414623"/>
                </a:lnTo>
                <a:lnTo>
                  <a:pt x="3544285" y="1414623"/>
                </a:lnTo>
                <a:close/>
                <a:moveTo>
                  <a:pt x="3026056" y="1348885"/>
                </a:moveTo>
                <a:lnTo>
                  <a:pt x="3440594" y="1348885"/>
                </a:lnTo>
                <a:lnTo>
                  <a:pt x="3380630" y="1414623"/>
                </a:lnTo>
                <a:lnTo>
                  <a:pt x="2966091" y="1414623"/>
                </a:lnTo>
                <a:close/>
                <a:moveTo>
                  <a:pt x="4858697" y="701196"/>
                </a:moveTo>
                <a:lnTo>
                  <a:pt x="4858697" y="987270"/>
                </a:lnTo>
                <a:lnTo>
                  <a:pt x="4792959" y="1027897"/>
                </a:lnTo>
                <a:lnTo>
                  <a:pt x="4792959" y="721234"/>
                </a:lnTo>
                <a:close/>
                <a:moveTo>
                  <a:pt x="4858697" y="419400"/>
                </a:moveTo>
                <a:lnTo>
                  <a:pt x="4858697" y="574793"/>
                </a:lnTo>
                <a:lnTo>
                  <a:pt x="4792959" y="594832"/>
                </a:lnTo>
                <a:lnTo>
                  <a:pt x="4792959" y="437934"/>
                </a:lnTo>
                <a:close/>
                <a:moveTo>
                  <a:pt x="1611579" y="0"/>
                </a:moveTo>
                <a:lnTo>
                  <a:pt x="4858697" y="0"/>
                </a:lnTo>
                <a:lnTo>
                  <a:pt x="4858697" y="293776"/>
                </a:lnTo>
                <a:lnTo>
                  <a:pt x="4792959" y="312310"/>
                </a:lnTo>
                <a:lnTo>
                  <a:pt x="4792959" y="65738"/>
                </a:lnTo>
                <a:lnTo>
                  <a:pt x="1551615" y="65738"/>
                </a:lnTo>
                <a:close/>
                <a:moveTo>
                  <a:pt x="1123751" y="0"/>
                </a:moveTo>
                <a:lnTo>
                  <a:pt x="1447924" y="0"/>
                </a:lnTo>
                <a:lnTo>
                  <a:pt x="1387960" y="65738"/>
                </a:lnTo>
                <a:lnTo>
                  <a:pt x="1063787" y="65738"/>
                </a:lnTo>
                <a:close/>
                <a:moveTo>
                  <a:pt x="0" y="0"/>
                </a:moveTo>
                <a:lnTo>
                  <a:pt x="960096" y="0"/>
                </a:lnTo>
                <a:lnTo>
                  <a:pt x="900132" y="65738"/>
                </a:lnTo>
                <a:lnTo>
                  <a:pt x="65738" y="65738"/>
                </a:lnTo>
                <a:lnTo>
                  <a:pt x="65738" y="1348885"/>
                </a:lnTo>
                <a:lnTo>
                  <a:pt x="2862400" y="1348885"/>
                </a:lnTo>
                <a:lnTo>
                  <a:pt x="2802436" y="1414623"/>
                </a:lnTo>
                <a:lnTo>
                  <a:pt x="0" y="1414623"/>
                </a:lnTo>
                <a:close/>
              </a:path>
            </a:pathLst>
          </a:custGeom>
          <a:solidFill>
            <a:srgbClr val="DEEBF7"/>
          </a:solidFill>
          <a:ln>
            <a:solidFill>
              <a:srgbClr val="0D4B8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solidFill>
                <a:schemeClr val="tx1"/>
              </a:solidFill>
            </a:endParaRPr>
          </a:p>
        </p:txBody>
      </p:sp>
      <p:sp>
        <p:nvSpPr>
          <p:cNvPr id="13" name="文本框 12"/>
          <p:cNvSpPr txBox="1"/>
          <p:nvPr/>
        </p:nvSpPr>
        <p:spPr>
          <a:xfrm>
            <a:off x="301308" y="931876"/>
            <a:ext cx="2008339" cy="398780"/>
          </a:xfrm>
          <a:prstGeom prst="rect">
            <a:avLst/>
          </a:prstGeom>
          <a:solidFill>
            <a:srgbClr val="0070C0"/>
          </a:solidFill>
          <a:ln w="28575">
            <a:solidFill>
              <a:srgbClr val="0070C0"/>
            </a:solidFill>
          </a:ln>
          <a:effectLst>
            <a:glow rad="63500">
              <a:schemeClr val="accent3">
                <a:satMod val="175000"/>
                <a:alpha val="40000"/>
              </a:schemeClr>
            </a:glow>
          </a:effectLst>
        </p:spPr>
        <p:txBody>
          <a:bodyPr wrap="square"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pPr algn="ctr"/>
            <a:r>
              <a:rPr lang="zh-CN" altLang="en-US" dirty="0">
                <a:ln w="0"/>
                <a:effectLst>
                  <a:outerShdw blurRad="38100" dist="19050" dir="2700000" algn="tl" rotWithShape="0">
                    <a:schemeClr val="dk1">
                      <a:alpha val="40000"/>
                    </a:schemeClr>
                  </a:outerShdw>
                </a:effectLst>
              </a:rPr>
              <a:t>现有问题</a:t>
            </a:r>
            <a:endParaRPr lang="zh-CN" altLang="en-US" dirty="0">
              <a:ln w="0"/>
              <a:effectLst>
                <a:outerShdw blurRad="38100" dist="19050" dir="2700000" algn="tl" rotWithShape="0">
                  <a:schemeClr val="dk1">
                    <a:alpha val="40000"/>
                  </a:schemeClr>
                </a:outerShdw>
              </a:effectLst>
            </a:endParaRPr>
          </a:p>
        </p:txBody>
      </p:sp>
      <p:pic>
        <p:nvPicPr>
          <p:cNvPr id="15" name="图片 14" descr="4-3-3ppt"/>
          <p:cNvPicPr>
            <a:picLocks noChangeAspect="1"/>
          </p:cNvPicPr>
          <p:nvPr/>
        </p:nvPicPr>
        <p:blipFill>
          <a:blip r:embed="rId1"/>
          <a:stretch>
            <a:fillRect/>
          </a:stretch>
        </p:blipFill>
        <p:spPr>
          <a:xfrm>
            <a:off x="205105" y="3249295"/>
            <a:ext cx="4594860" cy="3608705"/>
          </a:xfrm>
          <a:prstGeom prst="rect">
            <a:avLst/>
          </a:prstGeom>
        </p:spPr>
      </p:pic>
      <p:sp>
        <p:nvSpPr>
          <p:cNvPr id="22" name="圆角矩形 21"/>
          <p:cNvSpPr/>
          <p:nvPr/>
        </p:nvSpPr>
        <p:spPr>
          <a:xfrm>
            <a:off x="4899025" y="3954145"/>
            <a:ext cx="4065270" cy="1245235"/>
          </a:xfrm>
          <a:prstGeom prst="roundRect">
            <a:avLst>
              <a:gd name="adj" fmla="val 11014"/>
            </a:avLst>
          </a:prstGeom>
          <a:solidFill>
            <a:schemeClr val="bg1"/>
          </a:solidFill>
          <a:ln w="19050">
            <a:solidFill>
              <a:srgbClr val="00B050"/>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nSpc>
                <a:spcPct val="125000"/>
              </a:lnSpc>
              <a:buFont typeface="Wingdings" panose="05000000000000000000" pitchFamily="2" charset="2"/>
              <a:buNone/>
            </a:pPr>
            <a:r>
              <a:rPr lang="en-US" altLang="zh-CN" sz="1400"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设计</a:t>
            </a:r>
            <a:r>
              <a:rPr lang="en-US" altLang="zh-CN" sz="1400" dirty="0">
                <a:ln w="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分布式批量清算模块</a:t>
            </a:r>
            <a:r>
              <a:rPr lang="en-US" altLang="zh-CN" sz="1400"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，将清算任务的调度和执行解耦，实现</a:t>
            </a:r>
            <a:r>
              <a:rPr lang="en-US" altLang="zh-CN" sz="1400" dirty="0">
                <a:ln w="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批量清算流程全异步化以及分片区清算功能</a:t>
            </a:r>
            <a:r>
              <a:rPr lang="zh-CN" altLang="en-US" sz="1400"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400"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1" animBg="1"/>
      <p:bldP spid="7" grpId="1" animBg="1"/>
      <p:bldP spid="11" grpId="1"/>
      <p:bldP spid="22"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6" name="TextBox 19"/>
          <p:cNvSpPr txBox="1">
            <a:spLocks noChangeArrowheads="1"/>
          </p:cNvSpPr>
          <p:nvPr/>
        </p:nvSpPr>
        <p:spPr bwMode="auto">
          <a:xfrm>
            <a:off x="622300" y="142874"/>
            <a:ext cx="8342188" cy="5530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base" hangingPunct="1">
              <a:spcBef>
                <a:spcPct val="0"/>
              </a:spcBef>
              <a:spcAft>
                <a:spcPct val="0"/>
              </a:spcAft>
            </a:pPr>
            <a:r>
              <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sym typeface="+mn-ea"/>
              </a:rPr>
              <a:t>研究</a:t>
            </a:r>
            <a:r>
              <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sym typeface="+mn-ea"/>
              </a:rPr>
              <a:t>挑战</a:t>
            </a:r>
            <a:endPar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2" name="矩形 1"/>
          <p:cNvSpPr/>
          <p:nvPr/>
        </p:nvSpPr>
        <p:spPr>
          <a:xfrm>
            <a:off x="460959" y="1925667"/>
            <a:ext cx="1858905" cy="368300"/>
          </a:xfrm>
          <a:prstGeom prst="rect">
            <a:avLst/>
          </a:prstGeom>
          <a:solidFill>
            <a:schemeClr val="accent1">
              <a:lumMod val="20000"/>
              <a:lumOff val="80000"/>
            </a:schemeClr>
          </a:solidFill>
          <a:ln w="28575">
            <a:solidFill>
              <a:srgbClr val="0D4B87"/>
            </a:solidFill>
          </a:ln>
        </p:spPr>
        <p:txBody>
          <a:bodyPr wrap="square">
            <a:spAutoFit/>
          </a:bodyPr>
          <a:p>
            <a:pPr algn="ctr"/>
            <a:r>
              <a:rPr lang="zh-CN" altLang="en-US" b="1" dirty="0">
                <a:latin typeface="黑体" panose="02010609060101010101" pitchFamily="49" charset="-122"/>
                <a:ea typeface="黑体" panose="02010609060101010101" pitchFamily="49" charset="-122"/>
              </a:rPr>
              <a:t>批量清算速度慢</a:t>
            </a:r>
            <a:endParaRPr lang="zh-CN" altLang="en-US" b="1" dirty="0">
              <a:latin typeface="黑体" panose="02010609060101010101" pitchFamily="49" charset="-122"/>
              <a:ea typeface="黑体" panose="02010609060101010101" pitchFamily="49" charset="-122"/>
            </a:endParaRPr>
          </a:p>
        </p:txBody>
      </p:sp>
      <p:sp>
        <p:nvSpPr>
          <p:cNvPr id="3" name="文本框 2"/>
          <p:cNvSpPr txBox="1"/>
          <p:nvPr/>
        </p:nvSpPr>
        <p:spPr>
          <a:xfrm>
            <a:off x="2466975" y="1786890"/>
            <a:ext cx="5010785" cy="1198880"/>
          </a:xfrm>
          <a:prstGeom prst="rect">
            <a:avLst/>
          </a:prstGeom>
          <a:noFill/>
        </p:spPr>
        <p:txBody>
          <a:bodyPr wrap="square" rtlCol="0">
            <a:spAutoFit/>
          </a:bodyPr>
          <a:p>
            <a:pPr algn="just"/>
            <a:r>
              <a:rPr lang="en-US"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百万级别交易量下</a:t>
            </a:r>
            <a:r>
              <a:rPr lang="en-US" dirty="0">
                <a:latin typeface="黑体" panose="02010609060101010101" pitchFamily="49" charset="-122"/>
                <a:ea typeface="黑体" panose="02010609060101010101" pitchFamily="49" charset="-122"/>
              </a:rPr>
              <a:t>批量清算时间</a:t>
            </a:r>
            <a:r>
              <a:rPr lang="zh-CN" altLang="en-US" dirty="0">
                <a:latin typeface="黑体" panose="02010609060101010101" pitchFamily="49" charset="-122"/>
                <a:ea typeface="黑体" panose="02010609060101010101" pitchFamily="49" charset="-122"/>
              </a:rPr>
              <a:t>无法</a:t>
            </a:r>
            <a:r>
              <a:rPr lang="en-US" dirty="0">
                <a:latin typeface="黑体" panose="02010609060101010101" pitchFamily="49" charset="-122"/>
                <a:ea typeface="黑体" panose="02010609060101010101" pitchFamily="49" charset="-122"/>
              </a:rPr>
              <a:t>在</a:t>
            </a:r>
            <a:r>
              <a:rPr lang="zh-CN" altLang="en-US" dirty="0">
                <a:latin typeface="黑体" panose="02010609060101010101" pitchFamily="49" charset="-122"/>
                <a:ea typeface="黑体" panose="02010609060101010101" pitchFamily="49" charset="-122"/>
              </a:rPr>
              <a:t>半</a:t>
            </a:r>
            <a:r>
              <a:rPr lang="en-US" dirty="0">
                <a:latin typeface="黑体" panose="02010609060101010101" pitchFamily="49" charset="-122"/>
                <a:ea typeface="黑体" panose="02010609060101010101" pitchFamily="49" charset="-122"/>
              </a:rPr>
              <a:t>小时内完成</a:t>
            </a:r>
            <a:r>
              <a:rPr lang="zh-CN" altLang="en-US" dirty="0">
                <a:latin typeface="黑体" panose="02010609060101010101" pitchFamily="49" charset="-122"/>
                <a:ea typeface="黑体" panose="02010609060101010101" pitchFamily="49" charset="-122"/>
              </a:rPr>
              <a:t>。</a:t>
            </a:r>
            <a:endParaRPr lang="zh-CN" altLang="en-US" dirty="0">
              <a:latin typeface="黑体" panose="02010609060101010101" pitchFamily="49" charset="-122"/>
              <a:ea typeface="黑体" panose="02010609060101010101" pitchFamily="49" charset="-122"/>
            </a:endParaRPr>
          </a:p>
          <a:p>
            <a:pPr algn="just"/>
            <a:r>
              <a:rPr lang="en-US" altLang="zh-CN" dirty="0">
                <a:latin typeface="黑体" panose="02010609060101010101" pitchFamily="49" charset="-122"/>
                <a:ea typeface="黑体" panose="02010609060101010101" pitchFamily="49" charset="-122"/>
              </a:rPr>
              <a:t>2.批量清算模块不具备平行扩展能力，不能适应任意大容量的业务规模。</a:t>
            </a:r>
            <a:endParaRPr lang="en-US" altLang="zh-CN" dirty="0">
              <a:latin typeface="黑体" panose="02010609060101010101" pitchFamily="49" charset="-122"/>
              <a:ea typeface="黑体" panose="02010609060101010101" pitchFamily="49" charset="-122"/>
            </a:endParaRPr>
          </a:p>
        </p:txBody>
      </p:sp>
      <p:sp>
        <p:nvSpPr>
          <p:cNvPr id="4" name="任意多边形: 形状 47"/>
          <p:cNvSpPr/>
          <p:nvPr/>
        </p:nvSpPr>
        <p:spPr>
          <a:xfrm>
            <a:off x="301625" y="1567180"/>
            <a:ext cx="7536815" cy="1515745"/>
          </a:xfrm>
          <a:custGeom>
            <a:avLst/>
            <a:gdLst>
              <a:gd name="connsiteX0" fmla="*/ 3604249 w 4858697"/>
              <a:gd name="connsiteY0" fmla="*/ 1348885 h 1414623"/>
              <a:gd name="connsiteX1" fmla="*/ 4273571 w 4858697"/>
              <a:gd name="connsiteY1" fmla="*/ 1348885 h 1414623"/>
              <a:gd name="connsiteX2" fmla="*/ 4167201 w 4858697"/>
              <a:gd name="connsiteY2" fmla="*/ 1414623 h 1414623"/>
              <a:gd name="connsiteX3" fmla="*/ 3544285 w 4858697"/>
              <a:gd name="connsiteY3" fmla="*/ 1414623 h 1414623"/>
              <a:gd name="connsiteX4" fmla="*/ 3026056 w 4858697"/>
              <a:gd name="connsiteY4" fmla="*/ 1348885 h 1414623"/>
              <a:gd name="connsiteX5" fmla="*/ 3440594 w 4858697"/>
              <a:gd name="connsiteY5" fmla="*/ 1348885 h 1414623"/>
              <a:gd name="connsiteX6" fmla="*/ 3380630 w 4858697"/>
              <a:gd name="connsiteY6" fmla="*/ 1414623 h 1414623"/>
              <a:gd name="connsiteX7" fmla="*/ 2966091 w 4858697"/>
              <a:gd name="connsiteY7" fmla="*/ 1414623 h 1414623"/>
              <a:gd name="connsiteX8" fmla="*/ 4858697 w 4858697"/>
              <a:gd name="connsiteY8" fmla="*/ 701196 h 1414623"/>
              <a:gd name="connsiteX9" fmla="*/ 4858697 w 4858697"/>
              <a:gd name="connsiteY9" fmla="*/ 987270 h 1414623"/>
              <a:gd name="connsiteX10" fmla="*/ 4792959 w 4858697"/>
              <a:gd name="connsiteY10" fmla="*/ 1027897 h 1414623"/>
              <a:gd name="connsiteX11" fmla="*/ 4792959 w 4858697"/>
              <a:gd name="connsiteY11" fmla="*/ 721234 h 1414623"/>
              <a:gd name="connsiteX12" fmla="*/ 4858697 w 4858697"/>
              <a:gd name="connsiteY12" fmla="*/ 419400 h 1414623"/>
              <a:gd name="connsiteX13" fmla="*/ 4858697 w 4858697"/>
              <a:gd name="connsiteY13" fmla="*/ 574793 h 1414623"/>
              <a:gd name="connsiteX14" fmla="*/ 4792959 w 4858697"/>
              <a:gd name="connsiteY14" fmla="*/ 594832 h 1414623"/>
              <a:gd name="connsiteX15" fmla="*/ 4792959 w 4858697"/>
              <a:gd name="connsiteY15" fmla="*/ 437934 h 1414623"/>
              <a:gd name="connsiteX16" fmla="*/ 1611579 w 4858697"/>
              <a:gd name="connsiteY16" fmla="*/ 0 h 1414623"/>
              <a:gd name="connsiteX17" fmla="*/ 4858697 w 4858697"/>
              <a:gd name="connsiteY17" fmla="*/ 0 h 1414623"/>
              <a:gd name="connsiteX18" fmla="*/ 4858697 w 4858697"/>
              <a:gd name="connsiteY18" fmla="*/ 293776 h 1414623"/>
              <a:gd name="connsiteX19" fmla="*/ 4792959 w 4858697"/>
              <a:gd name="connsiteY19" fmla="*/ 312310 h 1414623"/>
              <a:gd name="connsiteX20" fmla="*/ 4792959 w 4858697"/>
              <a:gd name="connsiteY20" fmla="*/ 65738 h 1414623"/>
              <a:gd name="connsiteX21" fmla="*/ 1551615 w 4858697"/>
              <a:gd name="connsiteY21" fmla="*/ 65738 h 1414623"/>
              <a:gd name="connsiteX22" fmla="*/ 1123751 w 4858697"/>
              <a:gd name="connsiteY22" fmla="*/ 0 h 1414623"/>
              <a:gd name="connsiteX23" fmla="*/ 1447924 w 4858697"/>
              <a:gd name="connsiteY23" fmla="*/ 0 h 1414623"/>
              <a:gd name="connsiteX24" fmla="*/ 1387960 w 4858697"/>
              <a:gd name="connsiteY24" fmla="*/ 65738 h 1414623"/>
              <a:gd name="connsiteX25" fmla="*/ 1063787 w 4858697"/>
              <a:gd name="connsiteY25" fmla="*/ 65738 h 1414623"/>
              <a:gd name="connsiteX26" fmla="*/ 0 w 4858697"/>
              <a:gd name="connsiteY26" fmla="*/ 0 h 1414623"/>
              <a:gd name="connsiteX27" fmla="*/ 960096 w 4858697"/>
              <a:gd name="connsiteY27" fmla="*/ 0 h 1414623"/>
              <a:gd name="connsiteX28" fmla="*/ 900132 w 4858697"/>
              <a:gd name="connsiteY28" fmla="*/ 65738 h 1414623"/>
              <a:gd name="connsiteX29" fmla="*/ 65738 w 4858697"/>
              <a:gd name="connsiteY29" fmla="*/ 65738 h 1414623"/>
              <a:gd name="connsiteX30" fmla="*/ 65738 w 4858697"/>
              <a:gd name="connsiteY30" fmla="*/ 1348885 h 1414623"/>
              <a:gd name="connsiteX31" fmla="*/ 2862400 w 4858697"/>
              <a:gd name="connsiteY31" fmla="*/ 1348885 h 1414623"/>
              <a:gd name="connsiteX32" fmla="*/ 2802436 w 4858697"/>
              <a:gd name="connsiteY32" fmla="*/ 1414623 h 1414623"/>
              <a:gd name="connsiteX33" fmla="*/ 0 w 4858697"/>
              <a:gd name="connsiteY33" fmla="*/ 1414623 h 141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858697" h="1414623">
                <a:moveTo>
                  <a:pt x="3604249" y="1348885"/>
                </a:moveTo>
                <a:lnTo>
                  <a:pt x="4273571" y="1348885"/>
                </a:lnTo>
                <a:lnTo>
                  <a:pt x="4167201" y="1414623"/>
                </a:lnTo>
                <a:lnTo>
                  <a:pt x="3544285" y="1414623"/>
                </a:lnTo>
                <a:close/>
                <a:moveTo>
                  <a:pt x="3026056" y="1348885"/>
                </a:moveTo>
                <a:lnTo>
                  <a:pt x="3440594" y="1348885"/>
                </a:lnTo>
                <a:lnTo>
                  <a:pt x="3380630" y="1414623"/>
                </a:lnTo>
                <a:lnTo>
                  <a:pt x="2966091" y="1414623"/>
                </a:lnTo>
                <a:close/>
                <a:moveTo>
                  <a:pt x="4858697" y="701196"/>
                </a:moveTo>
                <a:lnTo>
                  <a:pt x="4858697" y="987270"/>
                </a:lnTo>
                <a:lnTo>
                  <a:pt x="4792959" y="1027897"/>
                </a:lnTo>
                <a:lnTo>
                  <a:pt x="4792959" y="721234"/>
                </a:lnTo>
                <a:close/>
                <a:moveTo>
                  <a:pt x="4858697" y="419400"/>
                </a:moveTo>
                <a:lnTo>
                  <a:pt x="4858697" y="574793"/>
                </a:lnTo>
                <a:lnTo>
                  <a:pt x="4792959" y="594832"/>
                </a:lnTo>
                <a:lnTo>
                  <a:pt x="4792959" y="437934"/>
                </a:lnTo>
                <a:close/>
                <a:moveTo>
                  <a:pt x="1611579" y="0"/>
                </a:moveTo>
                <a:lnTo>
                  <a:pt x="4858697" y="0"/>
                </a:lnTo>
                <a:lnTo>
                  <a:pt x="4858697" y="293776"/>
                </a:lnTo>
                <a:lnTo>
                  <a:pt x="4792959" y="312310"/>
                </a:lnTo>
                <a:lnTo>
                  <a:pt x="4792959" y="65738"/>
                </a:lnTo>
                <a:lnTo>
                  <a:pt x="1551615" y="65738"/>
                </a:lnTo>
                <a:close/>
                <a:moveTo>
                  <a:pt x="1123751" y="0"/>
                </a:moveTo>
                <a:lnTo>
                  <a:pt x="1447924" y="0"/>
                </a:lnTo>
                <a:lnTo>
                  <a:pt x="1387960" y="65738"/>
                </a:lnTo>
                <a:lnTo>
                  <a:pt x="1063787" y="65738"/>
                </a:lnTo>
                <a:close/>
                <a:moveTo>
                  <a:pt x="0" y="0"/>
                </a:moveTo>
                <a:lnTo>
                  <a:pt x="960096" y="0"/>
                </a:lnTo>
                <a:lnTo>
                  <a:pt x="900132" y="65738"/>
                </a:lnTo>
                <a:lnTo>
                  <a:pt x="65738" y="65738"/>
                </a:lnTo>
                <a:lnTo>
                  <a:pt x="65738" y="1348885"/>
                </a:lnTo>
                <a:lnTo>
                  <a:pt x="2862400" y="1348885"/>
                </a:lnTo>
                <a:lnTo>
                  <a:pt x="2802436" y="1414623"/>
                </a:lnTo>
                <a:lnTo>
                  <a:pt x="0" y="1414623"/>
                </a:lnTo>
                <a:close/>
              </a:path>
            </a:pathLst>
          </a:custGeom>
          <a:solidFill>
            <a:srgbClr val="DEEBF7"/>
          </a:solidFill>
          <a:ln>
            <a:solidFill>
              <a:srgbClr val="0D4B8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solidFill>
                <a:schemeClr val="tx1"/>
              </a:solidFill>
            </a:endParaRPr>
          </a:p>
        </p:txBody>
      </p:sp>
      <p:sp>
        <p:nvSpPr>
          <p:cNvPr id="5" name="文本框 4"/>
          <p:cNvSpPr txBox="1"/>
          <p:nvPr/>
        </p:nvSpPr>
        <p:spPr>
          <a:xfrm>
            <a:off x="301308" y="931876"/>
            <a:ext cx="2008339" cy="398780"/>
          </a:xfrm>
          <a:prstGeom prst="rect">
            <a:avLst/>
          </a:prstGeom>
          <a:solidFill>
            <a:srgbClr val="0070C0"/>
          </a:solidFill>
          <a:ln w="28575">
            <a:solidFill>
              <a:srgbClr val="0070C0"/>
            </a:solidFill>
          </a:ln>
          <a:effectLst>
            <a:glow rad="63500">
              <a:schemeClr val="accent3">
                <a:satMod val="175000"/>
                <a:alpha val="40000"/>
              </a:schemeClr>
            </a:glow>
          </a:effectLst>
        </p:spPr>
        <p:txBody>
          <a:bodyPr wrap="square"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pPr algn="ctr"/>
            <a:r>
              <a:rPr lang="zh-CN" altLang="en-US" dirty="0">
                <a:ln w="0"/>
                <a:effectLst>
                  <a:outerShdw blurRad="38100" dist="19050" dir="2700000" algn="tl" rotWithShape="0">
                    <a:schemeClr val="dk1">
                      <a:alpha val="40000"/>
                    </a:schemeClr>
                  </a:outerShdw>
                </a:effectLst>
              </a:rPr>
              <a:t>现有问题</a:t>
            </a:r>
            <a:endParaRPr lang="zh-CN" altLang="en-US" dirty="0">
              <a:ln w="0"/>
              <a:effectLst>
                <a:outerShdw blurRad="38100" dist="19050" dir="2700000" algn="tl" rotWithShape="0">
                  <a:schemeClr val="dk1">
                    <a:alpha val="40000"/>
                  </a:schemeClr>
                </a:outerShdw>
              </a:effectLst>
            </a:endParaRPr>
          </a:p>
        </p:txBody>
      </p:sp>
      <p:sp>
        <p:nvSpPr>
          <p:cNvPr id="9" name="下箭头 8"/>
          <p:cNvSpPr/>
          <p:nvPr/>
        </p:nvSpPr>
        <p:spPr>
          <a:xfrm>
            <a:off x="3888105" y="3183255"/>
            <a:ext cx="363855" cy="492125"/>
          </a:xfrm>
          <a:prstGeom prst="downArrow">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endParaRPr lang="zh-CN" altLang="en-US" smtClean="0">
              <a:ln w="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圆角矩形 22"/>
          <p:cNvSpPr/>
          <p:nvPr/>
        </p:nvSpPr>
        <p:spPr>
          <a:xfrm>
            <a:off x="2261870" y="3834130"/>
            <a:ext cx="3616325" cy="620395"/>
          </a:xfrm>
          <a:prstGeom prst="roundRect">
            <a:avLst>
              <a:gd name="adj" fmla="val 11014"/>
            </a:avLst>
          </a:prstGeom>
          <a:solidFill>
            <a:schemeClr val="bg1"/>
          </a:solidFill>
          <a:ln w="57150">
            <a:solidFill>
              <a:schemeClr val="bg1">
                <a:lumMod val="50000"/>
              </a:schemeClr>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5000"/>
              </a:lnSpc>
            </a:pPr>
            <a:r>
              <a:rPr lang="zh-CN" altLang="en-US" sz="1400"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批量清算模块如何提高清算速度</a:t>
            </a:r>
            <a:endParaRPr lang="zh-CN" altLang="en-US" sz="1400"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下箭头 11"/>
          <p:cNvSpPr/>
          <p:nvPr/>
        </p:nvSpPr>
        <p:spPr>
          <a:xfrm>
            <a:off x="3888105" y="4702810"/>
            <a:ext cx="363855" cy="492125"/>
          </a:xfrm>
          <a:prstGeom prst="downArrow">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endParaRPr lang="zh-CN" altLang="en-US" smtClean="0">
              <a:ln w="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圆角矩形 13"/>
          <p:cNvSpPr/>
          <p:nvPr/>
        </p:nvSpPr>
        <p:spPr>
          <a:xfrm>
            <a:off x="2261870" y="5353685"/>
            <a:ext cx="3616325" cy="620395"/>
          </a:xfrm>
          <a:prstGeom prst="roundRect">
            <a:avLst>
              <a:gd name="adj" fmla="val 11014"/>
            </a:avLst>
          </a:prstGeom>
          <a:solidFill>
            <a:schemeClr val="bg1"/>
          </a:solidFill>
          <a:ln w="57150">
            <a:solidFill>
              <a:schemeClr val="bg1">
                <a:lumMod val="50000"/>
              </a:schemeClr>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5000"/>
              </a:lnSpc>
            </a:pPr>
            <a:r>
              <a:rPr lang="zh-CN" altLang="en-US" sz="1400"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如何应对批量清算业务规模的爆发式增长</a:t>
            </a:r>
            <a:endParaRPr lang="zh-CN" altLang="en-US" sz="1400"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2" grpId="0" animBg="1"/>
      <p:bldP spid="12"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6" name="TextBox 19"/>
          <p:cNvSpPr txBox="1">
            <a:spLocks noChangeArrowheads="1"/>
          </p:cNvSpPr>
          <p:nvPr/>
        </p:nvSpPr>
        <p:spPr bwMode="auto">
          <a:xfrm>
            <a:off x="622300" y="142874"/>
            <a:ext cx="8342188" cy="5530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base" hangingPunct="1">
              <a:spcBef>
                <a:spcPct val="0"/>
              </a:spcBef>
              <a:spcAft>
                <a:spcPct val="0"/>
              </a:spcAft>
            </a:pPr>
            <a:r>
              <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sym typeface="+mn-ea"/>
              </a:rPr>
              <a:t>挑战：如何应对批量清算业务规模的爆发式增长</a:t>
            </a:r>
            <a:endPar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7" name="圆角矩形 6"/>
          <p:cNvSpPr/>
          <p:nvPr/>
        </p:nvSpPr>
        <p:spPr>
          <a:xfrm>
            <a:off x="109220" y="914400"/>
            <a:ext cx="8925560" cy="939800"/>
          </a:xfrm>
          <a:prstGeom prst="roundRect">
            <a:avLst>
              <a:gd name="adj" fmla="val 11014"/>
            </a:avLst>
          </a:prstGeom>
          <a:solidFill>
            <a:schemeClr val="bg1"/>
          </a:solidFill>
          <a:ln w="57150">
            <a:solidFill>
              <a:schemeClr val="bg1">
                <a:lumMod val="50000"/>
              </a:schemeClr>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5000"/>
              </a:lnSpc>
            </a:pPr>
            <a:r>
              <a:rPr lang="zh-CN" altLang="en-US" sz="1400"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基于微服务技术构建</a:t>
            </a:r>
            <a:r>
              <a:rPr lang="zh-CN" altLang="en-US" sz="1400" b="1" dirty="0">
                <a:ln w="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分布式批量清算模块</a:t>
            </a:r>
            <a:r>
              <a:rPr lang="zh-CN" altLang="en-US" sz="1400"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，为应对批量清算业务规模的爆发式增长，提高清算速度以及适应任意大容量的业务规模，实现</a:t>
            </a:r>
            <a:r>
              <a:rPr lang="zh-CN" altLang="en-US" sz="1400" b="1" dirty="0">
                <a:ln w="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批量清算流程全异步化以及分片区清算功能</a:t>
            </a:r>
            <a:r>
              <a:rPr lang="zh-CN" altLang="en-US" sz="1400"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，是实现本文目标系统的第一个挑战。</a:t>
            </a:r>
            <a:endParaRPr lang="zh-CN" altLang="en-US" sz="1400"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文本框 7"/>
          <p:cNvSpPr txBox="1"/>
          <p:nvPr/>
        </p:nvSpPr>
        <p:spPr>
          <a:xfrm>
            <a:off x="237808" y="2015821"/>
            <a:ext cx="2008339" cy="398780"/>
          </a:xfrm>
          <a:prstGeom prst="rect">
            <a:avLst/>
          </a:prstGeom>
          <a:solidFill>
            <a:srgbClr val="0070C0"/>
          </a:solidFill>
          <a:ln w="28575">
            <a:solidFill>
              <a:srgbClr val="0070C0"/>
            </a:solidFill>
          </a:ln>
          <a:effectLst>
            <a:glow rad="63500">
              <a:schemeClr val="accent3">
                <a:satMod val="175000"/>
                <a:alpha val="40000"/>
              </a:schemeClr>
            </a:glow>
          </a:effectLst>
        </p:spPr>
        <p:txBody>
          <a:bodyPr wrap="square"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pPr algn="ctr"/>
            <a:r>
              <a:rPr lang="zh-CN" altLang="en-US" dirty="0">
                <a:ln w="0"/>
                <a:effectLst>
                  <a:outerShdw blurRad="38100" dist="19050" dir="2700000" algn="tl" rotWithShape="0">
                    <a:schemeClr val="dk1">
                      <a:alpha val="40000"/>
                    </a:schemeClr>
                  </a:outerShdw>
                </a:effectLst>
              </a:rPr>
              <a:t>难点</a:t>
            </a:r>
            <a:endParaRPr lang="zh-CN" altLang="en-US" dirty="0">
              <a:ln w="0"/>
              <a:effectLst>
                <a:outerShdw blurRad="38100" dist="19050" dir="2700000" algn="tl" rotWithShape="0">
                  <a:schemeClr val="dk1">
                    <a:alpha val="40000"/>
                  </a:schemeClr>
                </a:outerShdw>
              </a:effectLst>
            </a:endParaRPr>
          </a:p>
        </p:txBody>
      </p:sp>
      <p:sp>
        <p:nvSpPr>
          <p:cNvPr id="10" name="圆角矩形 9"/>
          <p:cNvSpPr/>
          <p:nvPr/>
        </p:nvSpPr>
        <p:spPr>
          <a:xfrm>
            <a:off x="4817110" y="2795270"/>
            <a:ext cx="3616325" cy="620395"/>
          </a:xfrm>
          <a:prstGeom prst="roundRect">
            <a:avLst>
              <a:gd name="adj" fmla="val 11014"/>
            </a:avLst>
          </a:prstGeom>
          <a:solidFill>
            <a:schemeClr val="bg1"/>
          </a:solidFill>
          <a:ln w="57150">
            <a:solidFill>
              <a:schemeClr val="bg1">
                <a:lumMod val="50000"/>
              </a:schemeClr>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5000"/>
              </a:lnSpc>
            </a:pPr>
            <a:r>
              <a:rPr lang="zh-CN" altLang="en-US" sz="1400"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解决清算任务产生与执行的强耦合问题，支持批量清算任务独立清算、统一调度</a:t>
            </a:r>
            <a:endParaRPr lang="zh-CN" altLang="en-US" sz="1400"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右箭头 10"/>
          <p:cNvSpPr/>
          <p:nvPr/>
        </p:nvSpPr>
        <p:spPr>
          <a:xfrm>
            <a:off x="4172585" y="2955290"/>
            <a:ext cx="446405" cy="300990"/>
          </a:xfrm>
          <a:prstGeom prst="rightArrow">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endParaRPr lang="zh-CN" altLang="en-US" smtClean="0">
              <a:ln w="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圆角矩形 12"/>
          <p:cNvSpPr/>
          <p:nvPr/>
        </p:nvSpPr>
        <p:spPr>
          <a:xfrm>
            <a:off x="358140" y="2795905"/>
            <a:ext cx="3616325" cy="620395"/>
          </a:xfrm>
          <a:prstGeom prst="roundRect">
            <a:avLst>
              <a:gd name="adj" fmla="val 11014"/>
            </a:avLst>
          </a:prstGeom>
          <a:solidFill>
            <a:schemeClr val="bg1"/>
          </a:solidFill>
          <a:ln w="57150">
            <a:solidFill>
              <a:schemeClr val="bg1">
                <a:lumMod val="50000"/>
              </a:schemeClr>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5000"/>
              </a:lnSpc>
            </a:pPr>
            <a:r>
              <a:rPr lang="zh-CN" altLang="en-US" sz="1400"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合理设计调度中心以及批量处理服务</a:t>
            </a:r>
            <a:endParaRPr lang="zh-CN" altLang="en-US" sz="1400"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圆角矩形 14"/>
          <p:cNvSpPr/>
          <p:nvPr/>
        </p:nvSpPr>
        <p:spPr>
          <a:xfrm>
            <a:off x="4817110" y="3796665"/>
            <a:ext cx="3767455" cy="1522095"/>
          </a:xfrm>
          <a:prstGeom prst="roundRect">
            <a:avLst>
              <a:gd name="adj" fmla="val 11014"/>
            </a:avLst>
          </a:prstGeom>
          <a:solidFill>
            <a:schemeClr val="bg1"/>
          </a:solidFill>
          <a:ln w="57150">
            <a:solidFill>
              <a:schemeClr val="bg1">
                <a:lumMod val="50000"/>
              </a:schemeClr>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5000"/>
              </a:lnSpc>
            </a:pPr>
            <a:r>
              <a:rPr lang="zh-CN" altLang="en-US" sz="1400"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支持时长较长的清算任务运行，对密集清算调度进行流量削峰，清算调度需保证调度精确执行不被阻塞，保证一次清算调度只会触发一次执行，任务执行完需正确反馈调度中心保证下一任务的触发与执行</a:t>
            </a:r>
            <a:endParaRPr lang="zh-CN" altLang="en-US" sz="1400"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右箭头 15"/>
          <p:cNvSpPr/>
          <p:nvPr/>
        </p:nvSpPr>
        <p:spPr>
          <a:xfrm>
            <a:off x="4172585" y="4395470"/>
            <a:ext cx="446405" cy="300990"/>
          </a:xfrm>
          <a:prstGeom prst="rightArrow">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endParaRPr lang="zh-CN" altLang="en-US" smtClean="0">
              <a:ln w="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圆角矩形 16"/>
          <p:cNvSpPr/>
          <p:nvPr/>
        </p:nvSpPr>
        <p:spPr>
          <a:xfrm>
            <a:off x="358775" y="4277995"/>
            <a:ext cx="3616325" cy="620395"/>
          </a:xfrm>
          <a:prstGeom prst="roundRect">
            <a:avLst>
              <a:gd name="adj" fmla="val 11014"/>
            </a:avLst>
          </a:prstGeom>
          <a:solidFill>
            <a:schemeClr val="bg1"/>
          </a:solidFill>
          <a:ln w="57150">
            <a:solidFill>
              <a:schemeClr val="bg1">
                <a:lumMod val="50000"/>
              </a:schemeClr>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5000"/>
              </a:lnSpc>
            </a:pPr>
            <a:r>
              <a:rPr lang="zh-CN" altLang="en-US" sz="1400"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合理设计批量清算流程</a:t>
            </a:r>
            <a:endParaRPr lang="zh-CN" altLang="en-US" sz="1400"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圆角矩形 17"/>
          <p:cNvSpPr/>
          <p:nvPr/>
        </p:nvSpPr>
        <p:spPr>
          <a:xfrm>
            <a:off x="4817110" y="5684520"/>
            <a:ext cx="3616325" cy="620395"/>
          </a:xfrm>
          <a:prstGeom prst="roundRect">
            <a:avLst>
              <a:gd name="adj" fmla="val 11014"/>
            </a:avLst>
          </a:prstGeom>
          <a:solidFill>
            <a:schemeClr val="bg1"/>
          </a:solidFill>
          <a:ln w="57150">
            <a:solidFill>
              <a:schemeClr val="bg1">
                <a:lumMod val="50000"/>
              </a:schemeClr>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5000"/>
              </a:lnSpc>
            </a:pPr>
            <a:r>
              <a:rPr lang="zh-CN" altLang="en-US" sz="1400"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提高批量清算速度，使批量清算具备平行扩展能力</a:t>
            </a:r>
            <a:endParaRPr lang="zh-CN" altLang="en-US" sz="1400"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右箭头 19"/>
          <p:cNvSpPr/>
          <p:nvPr/>
        </p:nvSpPr>
        <p:spPr>
          <a:xfrm>
            <a:off x="4172585" y="5844540"/>
            <a:ext cx="446405" cy="300990"/>
          </a:xfrm>
          <a:prstGeom prst="rightArrow">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endParaRPr lang="zh-CN" altLang="en-US" smtClean="0">
              <a:ln w="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 name="圆角矩形 20"/>
          <p:cNvSpPr/>
          <p:nvPr/>
        </p:nvSpPr>
        <p:spPr>
          <a:xfrm>
            <a:off x="358140" y="5685155"/>
            <a:ext cx="3616325" cy="620395"/>
          </a:xfrm>
          <a:prstGeom prst="roundRect">
            <a:avLst>
              <a:gd name="adj" fmla="val 11014"/>
            </a:avLst>
          </a:prstGeom>
          <a:solidFill>
            <a:schemeClr val="bg1"/>
          </a:solidFill>
          <a:ln w="57150">
            <a:solidFill>
              <a:schemeClr val="bg1">
                <a:lumMod val="50000"/>
              </a:schemeClr>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5000"/>
              </a:lnSpc>
            </a:pPr>
            <a:r>
              <a:rPr lang="zh-CN" altLang="en-US" sz="1400"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实现分片区清算功能</a:t>
            </a:r>
            <a:endParaRPr lang="zh-CN" altLang="en-US" sz="1400"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1" name="矩形 50"/>
          <p:cNvSpPr/>
          <p:nvPr/>
        </p:nvSpPr>
        <p:spPr>
          <a:xfrm>
            <a:off x="0" y="851836"/>
            <a:ext cx="9144000" cy="6006307"/>
          </a:xfrm>
          <a:prstGeom prst="rect">
            <a:avLst/>
          </a:prstGeom>
          <a:solidFill>
            <a:srgbClr val="FFFFFF">
              <a:alpha val="8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52" name="圆角矩形 89"/>
          <p:cNvSpPr/>
          <p:nvPr/>
        </p:nvSpPr>
        <p:spPr>
          <a:xfrm>
            <a:off x="2129155" y="2823210"/>
            <a:ext cx="4885690" cy="974090"/>
          </a:xfrm>
          <a:prstGeom prst="roundRect">
            <a:avLst>
              <a:gd name="adj" fmla="val 11014"/>
            </a:avLst>
          </a:prstGeom>
          <a:solidFill>
            <a:schemeClr val="bg1"/>
          </a:solidFill>
          <a:ln w="57150">
            <a:solidFill>
              <a:schemeClr val="accent1">
                <a:lumMod val="60000"/>
                <a:lumOff val="40000"/>
              </a:schemeClr>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457200" rtl="0" eaLnBrk="1" fontAlgn="auto" latinLnBrk="0" hangingPunct="1">
              <a:lnSpc>
                <a:spcPct val="150000"/>
              </a:lnSpc>
              <a:spcBef>
                <a:spcPts val="0"/>
              </a:spcBef>
              <a:spcAft>
                <a:spcPts val="0"/>
              </a:spcAft>
              <a:buClrTx/>
              <a:buSzTx/>
              <a:buFontTx/>
              <a:buNone/>
              <a:defRPr/>
            </a:pPr>
            <a:r>
              <a:rPr kumimoji="0" lang="zh-CN" altLang="en-US" sz="2400" b="1" i="0" u="none" strike="noStrike" kern="1200" cap="none" spc="0" normalizeH="0" baseline="0" noProof="0" dirty="0">
                <a:ln w="0"/>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分布式批量清算模块设计与实现</a:t>
            </a:r>
            <a:endParaRPr kumimoji="0" lang="zh-CN" altLang="en-US" sz="2400" b="1" i="0" u="none" strike="noStrike" kern="1200" cap="none" spc="0" normalizeH="0" baseline="0" noProof="0" dirty="0">
              <a:ln w="0"/>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2"/>
                                        </p:tgtEl>
                                        <p:attrNameLst>
                                          <p:attrName>style.visibility</p:attrName>
                                        </p:attrNameLst>
                                      </p:cBhvr>
                                      <p:to>
                                        <p:strVal val="visible"/>
                                      </p:to>
                                    </p:set>
                                    <p:anim calcmode="lin" valueType="num">
                                      <p:cBhvr>
                                        <p:cTn id="11" dur="500" fill="hold"/>
                                        <p:tgtEl>
                                          <p:spTgt spid="52"/>
                                        </p:tgtEl>
                                        <p:attrNameLst>
                                          <p:attrName>ppt_w</p:attrName>
                                        </p:attrNameLst>
                                      </p:cBhvr>
                                      <p:tavLst>
                                        <p:tav tm="0">
                                          <p:val>
                                            <p:fltVal val="0"/>
                                          </p:val>
                                        </p:tav>
                                        <p:tav tm="100000">
                                          <p:val>
                                            <p:strVal val="#ppt_w"/>
                                          </p:val>
                                        </p:tav>
                                      </p:tavLst>
                                    </p:anim>
                                    <p:anim calcmode="lin" valueType="num">
                                      <p:cBhvr>
                                        <p:cTn id="12" dur="500" fill="hold"/>
                                        <p:tgtEl>
                                          <p:spTgt spid="52"/>
                                        </p:tgtEl>
                                        <p:attrNameLst>
                                          <p:attrName>ppt_h</p:attrName>
                                        </p:attrNameLst>
                                      </p:cBhvr>
                                      <p:tavLst>
                                        <p:tav tm="0">
                                          <p:val>
                                            <p:fltVal val="0"/>
                                          </p:val>
                                        </p:tav>
                                        <p:tav tm="100000">
                                          <p:val>
                                            <p:strVal val="#ppt_h"/>
                                          </p:val>
                                        </p:tav>
                                      </p:tavLst>
                                    </p:anim>
                                    <p:animEffect transition="in" filter="fade">
                                      <p:cBhvr>
                                        <p:cTn id="13"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bldLvl="0" animBg="1"/>
      <p:bldP spid="52"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6" name="TextBox 19"/>
          <p:cNvSpPr txBox="1">
            <a:spLocks noChangeArrowheads="1"/>
          </p:cNvSpPr>
          <p:nvPr/>
        </p:nvSpPr>
        <p:spPr bwMode="auto">
          <a:xfrm>
            <a:off x="622300" y="133984"/>
            <a:ext cx="8342188" cy="5530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base" hangingPunct="1">
              <a:spcBef>
                <a:spcPct val="0"/>
              </a:spcBef>
              <a:spcAft>
                <a:spcPct val="0"/>
              </a:spcAft>
            </a:pPr>
            <a:r>
              <a:rPr lang="zh-CN" altLang="en-US" sz="3000" b="1" dirty="0">
                <a:solidFill>
                  <a:schemeClr val="bg1"/>
                </a:solidFill>
                <a:latin typeface="微软雅黑" panose="020B0503020204020204" pitchFamily="34" charset="-122"/>
                <a:ea typeface="微软雅黑" panose="020B0503020204020204" pitchFamily="34" charset="-122"/>
                <a:sym typeface="+mn-ea"/>
              </a:rPr>
              <a:t>背景知识和研究现状</a:t>
            </a:r>
            <a:endParaRPr lang="zh-CN" altLang="en-US" sz="3000"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21" name="文本框 20"/>
          <p:cNvSpPr txBox="1"/>
          <p:nvPr/>
        </p:nvSpPr>
        <p:spPr>
          <a:xfrm>
            <a:off x="702310" y="1268730"/>
            <a:ext cx="7007860" cy="1168400"/>
          </a:xfrm>
          <a:prstGeom prst="rect">
            <a:avLst/>
          </a:prstGeom>
          <a:noFill/>
        </p:spPr>
        <p:txBody>
          <a:bodyPr wrap="square" rtlCol="0">
            <a:spAutoFit/>
          </a:bodyPr>
          <a:p>
            <a:pPr indent="0">
              <a:lnSpc>
                <a:spcPct val="125000"/>
              </a:lnSpc>
              <a:buFont typeface="Arial" panose="020B0604020202020204" pitchFamily="34" charset="0"/>
              <a:buNone/>
            </a:pPr>
            <a:r>
              <a:rPr lang="zh-CN" altLang="en-US" sz="1400" b="1" dirty="0">
                <a:latin typeface="微软雅黑" panose="020B0503020204020204" pitchFamily="34" charset="-122"/>
                <a:ea typeface="微软雅黑" panose="020B0503020204020204" pitchFamily="34" charset="-122"/>
                <a:sym typeface="+mn-ea"/>
              </a:rPr>
              <a:t>在查阅国内外文献和了解国内外有关科技情况的基础上，围绕课题涉及的问题，综述前人工作情况，达到承前启后的目的。要求：（1）总结课题方向至少10年以来的国内外动态；（2）</a:t>
            </a:r>
            <a:r>
              <a:rPr lang="zh-CN" altLang="en-US" sz="1400" b="1" dirty="0">
                <a:solidFill>
                  <a:srgbClr val="FF0000"/>
                </a:solidFill>
                <a:latin typeface="微软雅黑" panose="020B0503020204020204" pitchFamily="34" charset="-122"/>
                <a:ea typeface="微软雅黑" panose="020B0503020204020204" pitchFamily="34" charset="-122"/>
                <a:sym typeface="+mn-ea"/>
              </a:rPr>
              <a:t>明确前人的工作水平</a:t>
            </a:r>
            <a:r>
              <a:rPr lang="zh-CN" altLang="en-US" sz="1400" b="1" dirty="0">
                <a:latin typeface="微软雅黑" panose="020B0503020204020204" pitchFamily="34" charset="-122"/>
                <a:ea typeface="微软雅黑" panose="020B0503020204020204" pitchFamily="34" charset="-122"/>
                <a:sym typeface="+mn-ea"/>
              </a:rPr>
              <a:t>；（3）</a:t>
            </a:r>
            <a:r>
              <a:rPr lang="zh-CN" altLang="en-US" sz="1400" b="1" dirty="0">
                <a:solidFill>
                  <a:srgbClr val="FF0000"/>
                </a:solidFill>
                <a:latin typeface="微软雅黑" panose="020B0503020204020204" pitchFamily="34" charset="-122"/>
                <a:ea typeface="微软雅黑" panose="020B0503020204020204" pitchFamily="34" charset="-122"/>
                <a:sym typeface="+mn-ea"/>
              </a:rPr>
              <a:t>介绍目前尚存在的问题</a:t>
            </a:r>
            <a:r>
              <a:rPr lang="zh-CN" altLang="en-US" sz="1400" b="1" dirty="0">
                <a:latin typeface="微软雅黑" panose="020B0503020204020204" pitchFamily="34" charset="-122"/>
                <a:ea typeface="微软雅黑" panose="020B0503020204020204" pitchFamily="34" charset="-122"/>
                <a:sym typeface="+mn-ea"/>
              </a:rPr>
              <a:t>；（4）</a:t>
            </a:r>
            <a:r>
              <a:rPr lang="zh-CN" altLang="en-US" sz="1400" b="1" dirty="0">
                <a:solidFill>
                  <a:srgbClr val="FF0000"/>
                </a:solidFill>
                <a:latin typeface="微软雅黑" panose="020B0503020204020204" pitchFamily="34" charset="-122"/>
                <a:ea typeface="微软雅黑" panose="020B0503020204020204" pitchFamily="34" charset="-122"/>
                <a:sym typeface="+mn-ea"/>
              </a:rPr>
              <a:t>说明本课题的主攻方向</a:t>
            </a:r>
            <a:r>
              <a:rPr lang="zh-CN" altLang="en-US" sz="1400" b="1" dirty="0">
                <a:latin typeface="微软雅黑" panose="020B0503020204020204" pitchFamily="34" charset="-122"/>
                <a:ea typeface="微软雅黑" panose="020B0503020204020204" pitchFamily="34" charset="-122"/>
                <a:sym typeface="+mn-ea"/>
              </a:rPr>
              <a:t>。文献总结应达到可独立成为一篇综述文章的要求。</a:t>
            </a:r>
            <a:endParaRPr lang="zh-CN" altLang="en-US" sz="1400" b="1" dirty="0">
              <a:latin typeface="微软雅黑" panose="020B0503020204020204" pitchFamily="34" charset="-122"/>
              <a:ea typeface="微软雅黑" panose="020B0503020204020204" pitchFamily="34" charset="-122"/>
              <a:sym typeface="+mn-ea"/>
            </a:endParaRPr>
          </a:p>
        </p:txBody>
      </p:sp>
      <p:sp>
        <p:nvSpPr>
          <p:cNvPr id="22" name="任意多边形: 形状 47"/>
          <p:cNvSpPr/>
          <p:nvPr/>
        </p:nvSpPr>
        <p:spPr>
          <a:xfrm>
            <a:off x="511175" y="1049020"/>
            <a:ext cx="7353300" cy="1989455"/>
          </a:xfrm>
          <a:custGeom>
            <a:avLst/>
            <a:gdLst>
              <a:gd name="connsiteX0" fmla="*/ 3604249 w 4858697"/>
              <a:gd name="connsiteY0" fmla="*/ 1348885 h 1414623"/>
              <a:gd name="connsiteX1" fmla="*/ 4273571 w 4858697"/>
              <a:gd name="connsiteY1" fmla="*/ 1348885 h 1414623"/>
              <a:gd name="connsiteX2" fmla="*/ 4167201 w 4858697"/>
              <a:gd name="connsiteY2" fmla="*/ 1414623 h 1414623"/>
              <a:gd name="connsiteX3" fmla="*/ 3544285 w 4858697"/>
              <a:gd name="connsiteY3" fmla="*/ 1414623 h 1414623"/>
              <a:gd name="connsiteX4" fmla="*/ 3026056 w 4858697"/>
              <a:gd name="connsiteY4" fmla="*/ 1348885 h 1414623"/>
              <a:gd name="connsiteX5" fmla="*/ 3440594 w 4858697"/>
              <a:gd name="connsiteY5" fmla="*/ 1348885 h 1414623"/>
              <a:gd name="connsiteX6" fmla="*/ 3380630 w 4858697"/>
              <a:gd name="connsiteY6" fmla="*/ 1414623 h 1414623"/>
              <a:gd name="connsiteX7" fmla="*/ 2966091 w 4858697"/>
              <a:gd name="connsiteY7" fmla="*/ 1414623 h 1414623"/>
              <a:gd name="connsiteX8" fmla="*/ 4858697 w 4858697"/>
              <a:gd name="connsiteY8" fmla="*/ 701196 h 1414623"/>
              <a:gd name="connsiteX9" fmla="*/ 4858697 w 4858697"/>
              <a:gd name="connsiteY9" fmla="*/ 987270 h 1414623"/>
              <a:gd name="connsiteX10" fmla="*/ 4792959 w 4858697"/>
              <a:gd name="connsiteY10" fmla="*/ 1027897 h 1414623"/>
              <a:gd name="connsiteX11" fmla="*/ 4792959 w 4858697"/>
              <a:gd name="connsiteY11" fmla="*/ 721234 h 1414623"/>
              <a:gd name="connsiteX12" fmla="*/ 4858697 w 4858697"/>
              <a:gd name="connsiteY12" fmla="*/ 419400 h 1414623"/>
              <a:gd name="connsiteX13" fmla="*/ 4858697 w 4858697"/>
              <a:gd name="connsiteY13" fmla="*/ 574793 h 1414623"/>
              <a:gd name="connsiteX14" fmla="*/ 4792959 w 4858697"/>
              <a:gd name="connsiteY14" fmla="*/ 594832 h 1414623"/>
              <a:gd name="connsiteX15" fmla="*/ 4792959 w 4858697"/>
              <a:gd name="connsiteY15" fmla="*/ 437934 h 1414623"/>
              <a:gd name="connsiteX16" fmla="*/ 1611579 w 4858697"/>
              <a:gd name="connsiteY16" fmla="*/ 0 h 1414623"/>
              <a:gd name="connsiteX17" fmla="*/ 4858697 w 4858697"/>
              <a:gd name="connsiteY17" fmla="*/ 0 h 1414623"/>
              <a:gd name="connsiteX18" fmla="*/ 4858697 w 4858697"/>
              <a:gd name="connsiteY18" fmla="*/ 293776 h 1414623"/>
              <a:gd name="connsiteX19" fmla="*/ 4792959 w 4858697"/>
              <a:gd name="connsiteY19" fmla="*/ 312310 h 1414623"/>
              <a:gd name="connsiteX20" fmla="*/ 4792959 w 4858697"/>
              <a:gd name="connsiteY20" fmla="*/ 65738 h 1414623"/>
              <a:gd name="connsiteX21" fmla="*/ 1551615 w 4858697"/>
              <a:gd name="connsiteY21" fmla="*/ 65738 h 1414623"/>
              <a:gd name="connsiteX22" fmla="*/ 1123751 w 4858697"/>
              <a:gd name="connsiteY22" fmla="*/ 0 h 1414623"/>
              <a:gd name="connsiteX23" fmla="*/ 1447924 w 4858697"/>
              <a:gd name="connsiteY23" fmla="*/ 0 h 1414623"/>
              <a:gd name="connsiteX24" fmla="*/ 1387960 w 4858697"/>
              <a:gd name="connsiteY24" fmla="*/ 65738 h 1414623"/>
              <a:gd name="connsiteX25" fmla="*/ 1063787 w 4858697"/>
              <a:gd name="connsiteY25" fmla="*/ 65738 h 1414623"/>
              <a:gd name="connsiteX26" fmla="*/ 0 w 4858697"/>
              <a:gd name="connsiteY26" fmla="*/ 0 h 1414623"/>
              <a:gd name="connsiteX27" fmla="*/ 960096 w 4858697"/>
              <a:gd name="connsiteY27" fmla="*/ 0 h 1414623"/>
              <a:gd name="connsiteX28" fmla="*/ 900132 w 4858697"/>
              <a:gd name="connsiteY28" fmla="*/ 65738 h 1414623"/>
              <a:gd name="connsiteX29" fmla="*/ 65738 w 4858697"/>
              <a:gd name="connsiteY29" fmla="*/ 65738 h 1414623"/>
              <a:gd name="connsiteX30" fmla="*/ 65738 w 4858697"/>
              <a:gd name="connsiteY30" fmla="*/ 1348885 h 1414623"/>
              <a:gd name="connsiteX31" fmla="*/ 2862400 w 4858697"/>
              <a:gd name="connsiteY31" fmla="*/ 1348885 h 1414623"/>
              <a:gd name="connsiteX32" fmla="*/ 2802436 w 4858697"/>
              <a:gd name="connsiteY32" fmla="*/ 1414623 h 1414623"/>
              <a:gd name="connsiteX33" fmla="*/ 0 w 4858697"/>
              <a:gd name="connsiteY33" fmla="*/ 1414623 h 141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858697" h="1414623">
                <a:moveTo>
                  <a:pt x="3604249" y="1348885"/>
                </a:moveTo>
                <a:lnTo>
                  <a:pt x="4273571" y="1348885"/>
                </a:lnTo>
                <a:lnTo>
                  <a:pt x="4167201" y="1414623"/>
                </a:lnTo>
                <a:lnTo>
                  <a:pt x="3544285" y="1414623"/>
                </a:lnTo>
                <a:close/>
                <a:moveTo>
                  <a:pt x="3026056" y="1348885"/>
                </a:moveTo>
                <a:lnTo>
                  <a:pt x="3440594" y="1348885"/>
                </a:lnTo>
                <a:lnTo>
                  <a:pt x="3380630" y="1414623"/>
                </a:lnTo>
                <a:lnTo>
                  <a:pt x="2966091" y="1414623"/>
                </a:lnTo>
                <a:close/>
                <a:moveTo>
                  <a:pt x="4858697" y="701196"/>
                </a:moveTo>
                <a:lnTo>
                  <a:pt x="4858697" y="987270"/>
                </a:lnTo>
                <a:lnTo>
                  <a:pt x="4792959" y="1027897"/>
                </a:lnTo>
                <a:lnTo>
                  <a:pt x="4792959" y="721234"/>
                </a:lnTo>
                <a:close/>
                <a:moveTo>
                  <a:pt x="4858697" y="419400"/>
                </a:moveTo>
                <a:lnTo>
                  <a:pt x="4858697" y="574793"/>
                </a:lnTo>
                <a:lnTo>
                  <a:pt x="4792959" y="594832"/>
                </a:lnTo>
                <a:lnTo>
                  <a:pt x="4792959" y="437934"/>
                </a:lnTo>
                <a:close/>
                <a:moveTo>
                  <a:pt x="1611579" y="0"/>
                </a:moveTo>
                <a:lnTo>
                  <a:pt x="4858697" y="0"/>
                </a:lnTo>
                <a:lnTo>
                  <a:pt x="4858697" y="293776"/>
                </a:lnTo>
                <a:lnTo>
                  <a:pt x="4792959" y="312310"/>
                </a:lnTo>
                <a:lnTo>
                  <a:pt x="4792959" y="65738"/>
                </a:lnTo>
                <a:lnTo>
                  <a:pt x="1551615" y="65738"/>
                </a:lnTo>
                <a:close/>
                <a:moveTo>
                  <a:pt x="1123751" y="0"/>
                </a:moveTo>
                <a:lnTo>
                  <a:pt x="1447924" y="0"/>
                </a:lnTo>
                <a:lnTo>
                  <a:pt x="1387960" y="65738"/>
                </a:lnTo>
                <a:lnTo>
                  <a:pt x="1063787" y="65738"/>
                </a:lnTo>
                <a:close/>
                <a:moveTo>
                  <a:pt x="0" y="0"/>
                </a:moveTo>
                <a:lnTo>
                  <a:pt x="960096" y="0"/>
                </a:lnTo>
                <a:lnTo>
                  <a:pt x="900132" y="65738"/>
                </a:lnTo>
                <a:lnTo>
                  <a:pt x="65738" y="65738"/>
                </a:lnTo>
                <a:lnTo>
                  <a:pt x="65738" y="1348885"/>
                </a:lnTo>
                <a:lnTo>
                  <a:pt x="2862400" y="1348885"/>
                </a:lnTo>
                <a:lnTo>
                  <a:pt x="2802436" y="1414623"/>
                </a:lnTo>
                <a:lnTo>
                  <a:pt x="0" y="1414623"/>
                </a:lnTo>
                <a:close/>
              </a:path>
            </a:pathLst>
          </a:custGeom>
          <a:solidFill>
            <a:srgbClr val="DEEBF7"/>
          </a:solidFill>
          <a:ln>
            <a:solidFill>
              <a:srgbClr val="0D4B8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bldLst>
      <p:bldP spid="22" grpId="1" animBg="1"/>
      <p:bldP spid="21"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6" name="TextBox 19"/>
          <p:cNvSpPr txBox="1">
            <a:spLocks noChangeArrowheads="1"/>
          </p:cNvSpPr>
          <p:nvPr/>
        </p:nvSpPr>
        <p:spPr bwMode="auto">
          <a:xfrm>
            <a:off x="622300" y="133984"/>
            <a:ext cx="8342188" cy="5530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base" hangingPunct="1">
              <a:spcBef>
                <a:spcPct val="0"/>
              </a:spcBef>
              <a:spcAft>
                <a:spcPct val="0"/>
              </a:spcAft>
            </a:pPr>
            <a:r>
              <a:rPr lang="zh-CN" altLang="en-US" sz="3000" b="1" dirty="0">
                <a:solidFill>
                  <a:prstClr val="white"/>
                </a:solidFill>
                <a:latin typeface="微软雅黑" panose="020B0503020204020204" pitchFamily="34" charset="-122"/>
                <a:ea typeface="微软雅黑" panose="020B0503020204020204" pitchFamily="34" charset="-122"/>
                <a:cs typeface="Arial" panose="020B0604020202020204" pitchFamily="34" charset="0"/>
                <a:sym typeface="+mn-ea"/>
              </a:rPr>
              <a:t>批量清算模块架构设计</a:t>
            </a:r>
            <a:endParaRPr lang="zh-CN" altLang="en-US" sz="3000"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pic>
        <p:nvPicPr>
          <p:cNvPr id="2" name="图片 1" descr="4-1-3（2）_00"/>
          <p:cNvPicPr>
            <a:picLocks noChangeAspect="1"/>
          </p:cNvPicPr>
          <p:nvPr/>
        </p:nvPicPr>
        <p:blipFill>
          <a:blip r:embed="rId1"/>
          <a:stretch>
            <a:fillRect/>
          </a:stretch>
        </p:blipFill>
        <p:spPr>
          <a:xfrm>
            <a:off x="158750" y="1921510"/>
            <a:ext cx="7514590" cy="4441190"/>
          </a:xfrm>
          <a:prstGeom prst="rect">
            <a:avLst/>
          </a:prstGeom>
        </p:spPr>
      </p:pic>
      <p:sp>
        <p:nvSpPr>
          <p:cNvPr id="20" name="圆角矩形 19"/>
          <p:cNvSpPr/>
          <p:nvPr/>
        </p:nvSpPr>
        <p:spPr>
          <a:xfrm>
            <a:off x="3625215" y="5041265"/>
            <a:ext cx="5241290" cy="1562735"/>
          </a:xfrm>
          <a:prstGeom prst="roundRect">
            <a:avLst>
              <a:gd name="adj" fmla="val 11014"/>
            </a:avLst>
          </a:prstGeom>
          <a:solidFill>
            <a:schemeClr val="bg1"/>
          </a:solidFill>
          <a:ln w="19050">
            <a:solidFill>
              <a:srgbClr val="00B050"/>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nSpc>
                <a:spcPct val="125000"/>
              </a:lnSpc>
              <a:buFont typeface="Wingdings" panose="05000000000000000000" pitchFamily="2" charset="2"/>
              <a:buNone/>
            </a:pPr>
            <a:r>
              <a:rPr lang="en-US" altLang="zh-CN" sz="1400"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使用Spring Cloud微服务</a:t>
            </a:r>
            <a:r>
              <a:rPr lang="zh-CN" altLang="en-US" sz="1400"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技术</a:t>
            </a:r>
            <a:r>
              <a:rPr lang="en-US" altLang="zh-CN" sz="1400"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将整个批处理服务拆分为账户</a:t>
            </a:r>
            <a:r>
              <a:rPr lang="zh-CN" altLang="en-US" sz="1400"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交易</a:t>
            </a:r>
            <a:r>
              <a:rPr lang="en-US" altLang="zh-CN" sz="1400"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批处理服务，理财公共批处理服务以及理财交易批处理服务。</a:t>
            </a:r>
            <a:endParaRPr lang="en-US" altLang="zh-CN" sz="1400"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indent="0">
              <a:lnSpc>
                <a:spcPct val="125000"/>
              </a:lnSpc>
              <a:buFont typeface="Wingdings" panose="05000000000000000000" pitchFamily="2" charset="2"/>
              <a:buNone/>
            </a:pPr>
            <a:r>
              <a:rPr lang="en-US" altLang="zh-CN" sz="1400"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交易批处理服务</a:t>
            </a:r>
            <a:r>
              <a:rPr lang="en-US" altLang="zh-CN" sz="1400"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可以根据实际交易量分为多个片区，提供</a:t>
            </a:r>
            <a:r>
              <a:rPr lang="en-US" altLang="zh-CN" sz="1400" dirty="0">
                <a:ln w="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分片区清算</a:t>
            </a:r>
            <a:r>
              <a:rPr lang="en-US" altLang="zh-CN" sz="1400"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功能。</a:t>
            </a:r>
            <a:endParaRPr lang="en-US" altLang="zh-CN" sz="1400"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矩形 2"/>
          <p:cNvSpPr/>
          <p:nvPr/>
        </p:nvSpPr>
        <p:spPr>
          <a:xfrm>
            <a:off x="3049905" y="2856230"/>
            <a:ext cx="1355090" cy="782955"/>
          </a:xfrm>
          <a:prstGeom prst="rect">
            <a:avLst/>
          </a:prstGeom>
          <a:noFill/>
          <a:ln w="28575">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endParaRPr lang="zh-CN" altLang="en-US" smtClean="0">
              <a:ln w="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矩形 3"/>
          <p:cNvSpPr/>
          <p:nvPr/>
        </p:nvSpPr>
        <p:spPr>
          <a:xfrm>
            <a:off x="869950" y="3787140"/>
            <a:ext cx="5651500" cy="835025"/>
          </a:xfrm>
          <a:prstGeom prst="rect">
            <a:avLst/>
          </a:prstGeom>
          <a:noFill/>
          <a:ln w="28575">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endParaRPr lang="zh-CN" altLang="en-US" smtClean="0">
              <a:ln w="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对话气泡: 矩形 21"/>
          <p:cNvSpPr/>
          <p:nvPr/>
        </p:nvSpPr>
        <p:spPr>
          <a:xfrm>
            <a:off x="4404995" y="1921510"/>
            <a:ext cx="4628515" cy="812165"/>
          </a:xfrm>
          <a:prstGeom prst="wedgeRectCallout">
            <a:avLst>
              <a:gd name="adj1" fmla="val -30073"/>
              <a:gd name="adj2" fmla="val 65032"/>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r>
              <a:rPr lang="zh-CN" altLang="zh-CN" sz="1400" b="1" dirty="0">
                <a:latin typeface="微软雅黑" panose="020B0503020204020204" pitchFamily="34" charset="-122"/>
                <a:ea typeface="微软雅黑" panose="020B0503020204020204" pitchFamily="34" charset="-122"/>
              </a:rPr>
              <a:t>将批量清算任务的调度与执行解耦，通过调度中心调度批处理服务，调度中心提供清算调度、任务分发等功能。</a:t>
            </a:r>
            <a:endParaRPr lang="zh-CN" altLang="zh-CN" sz="1400" b="1" dirty="0">
              <a:latin typeface="微软雅黑" panose="020B0503020204020204" pitchFamily="34" charset="-122"/>
              <a:ea typeface="微软雅黑" panose="020B0503020204020204" pitchFamily="34" charset="-122"/>
            </a:endParaRPr>
          </a:p>
        </p:txBody>
      </p:sp>
      <p:sp>
        <p:nvSpPr>
          <p:cNvPr id="7" name="对话气泡: 矩形 21"/>
          <p:cNvSpPr/>
          <p:nvPr/>
        </p:nvSpPr>
        <p:spPr>
          <a:xfrm>
            <a:off x="265430" y="986790"/>
            <a:ext cx="4628515" cy="812165"/>
          </a:xfrm>
          <a:prstGeom prst="wedgeRectCallout">
            <a:avLst>
              <a:gd name="adj1" fmla="val -30073"/>
              <a:gd name="adj2" fmla="val 65032"/>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r>
              <a:rPr lang="zh-CN" altLang="zh-CN" sz="1400" b="1" dirty="0">
                <a:latin typeface="微软雅黑" panose="020B0503020204020204" pitchFamily="34" charset="-122"/>
                <a:ea typeface="微软雅黑" panose="020B0503020204020204" pitchFamily="34" charset="-122"/>
              </a:rPr>
              <a:t>批量清算模块依赖于微服务的服务注册功能，调度方案以及交易片区可以通过数据库进行配置。</a:t>
            </a:r>
            <a:endParaRPr lang="zh-CN" altLang="zh-CN" sz="1400" b="1" dirty="0">
              <a:latin typeface="微软雅黑" panose="020B0503020204020204" pitchFamily="34" charset="-122"/>
              <a:ea typeface="微软雅黑" panose="020B0503020204020204" pitchFamily="34" charset="-122"/>
            </a:endParaRPr>
          </a:p>
        </p:txBody>
      </p:sp>
      <p:sp>
        <p:nvSpPr>
          <p:cNvPr id="8" name="矩形 7"/>
          <p:cNvSpPr/>
          <p:nvPr/>
        </p:nvSpPr>
        <p:spPr>
          <a:xfrm>
            <a:off x="-8890" y="-27940"/>
            <a:ext cx="9152890" cy="6885940"/>
          </a:xfrm>
          <a:prstGeom prst="rect">
            <a:avLst/>
          </a:prstGeom>
          <a:solidFill>
            <a:schemeClr val="bg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圆角 56"/>
          <p:cNvSpPr/>
          <p:nvPr/>
        </p:nvSpPr>
        <p:spPr>
          <a:xfrm>
            <a:off x="708660" y="2623185"/>
            <a:ext cx="7592060" cy="1964690"/>
          </a:xfrm>
          <a:prstGeom prst="roundRect">
            <a:avLst/>
          </a:prstGeom>
          <a:solidFill>
            <a:srgbClr val="02409A"/>
          </a:solidFill>
          <a:ln w="285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p>
            <a:pPr algn="ctr">
              <a:lnSpc>
                <a:spcPct val="150000"/>
              </a:lnSpc>
            </a:pPr>
            <a:r>
              <a:rPr lang="zh-CN" altLang="en-US" sz="1600" dirty="0">
                <a:ln w="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对模块进行微服务拆分，彻底降低业务间的相互影响，使得批量清算支持</a:t>
            </a:r>
            <a:r>
              <a:rPr lang="zh-CN" altLang="en-US" sz="1600" dirty="0">
                <a:ln w="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分片区清算，具备平行扩展能力</a:t>
            </a:r>
            <a:r>
              <a:rPr lang="zh-CN" altLang="en-US" sz="1600" dirty="0">
                <a:ln w="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，从而支持大容量业务规模。同时降低服务器硬件要求，模块具有高可用，所有节点均具有冗余部署的能力，使得</a:t>
            </a:r>
            <a:r>
              <a:rPr lang="zh-CN" altLang="en-US" sz="1600" dirty="0">
                <a:ln w="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模块具备7*24小时运行能力。</a:t>
            </a:r>
            <a:endParaRPr lang="zh-CN" altLang="en-US" sz="1600" dirty="0">
              <a:ln w="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3" grpId="0" bldLvl="0" animBg="1"/>
      <p:bldP spid="4" grpId="0" bldLvl="0" animBg="1"/>
      <p:bldP spid="3" grpId="1" animBg="1"/>
      <p:bldP spid="4" grpId="1" animBg="1"/>
      <p:bldP spid="18" grpId="0" bldLvl="0" animBg="1"/>
      <p:bldP spid="7" grpId="0" bldLvl="0" animBg="1"/>
      <p:bldP spid="8" grpId="0" bldLvl="0" animBg="1"/>
      <p:bldP spid="8" grpId="1" animBg="1"/>
      <p:bldP spid="9"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6" name="TextBox 19"/>
          <p:cNvSpPr txBox="1">
            <a:spLocks noChangeArrowheads="1"/>
          </p:cNvSpPr>
          <p:nvPr/>
        </p:nvSpPr>
        <p:spPr bwMode="auto">
          <a:xfrm>
            <a:off x="622300" y="133984"/>
            <a:ext cx="8342188" cy="5530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base" hangingPunct="1">
              <a:spcBef>
                <a:spcPct val="0"/>
              </a:spcBef>
              <a:spcAft>
                <a:spcPct val="0"/>
              </a:spcAft>
            </a:pPr>
            <a:r>
              <a:rPr lang="zh-CN" altLang="en-US" sz="3000" b="1" dirty="0">
                <a:solidFill>
                  <a:prstClr val="white"/>
                </a:solidFill>
                <a:latin typeface="微软雅黑" panose="020B0503020204020204" pitchFamily="34" charset="-122"/>
                <a:ea typeface="微软雅黑" panose="020B0503020204020204" pitchFamily="34" charset="-122"/>
                <a:cs typeface="Arial" panose="020B0604020202020204" pitchFamily="34" charset="0"/>
                <a:sym typeface="+mn-ea"/>
              </a:rPr>
              <a:t>批量清算模块架构设计</a:t>
            </a:r>
            <a:endParaRPr lang="zh-CN" altLang="en-US" sz="3000"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pic>
        <p:nvPicPr>
          <p:cNvPr id="2" name="图片 1" descr="4-1-3（2）_00"/>
          <p:cNvPicPr>
            <a:picLocks noChangeAspect="1"/>
          </p:cNvPicPr>
          <p:nvPr/>
        </p:nvPicPr>
        <p:blipFill>
          <a:blip r:embed="rId1"/>
          <a:stretch>
            <a:fillRect/>
          </a:stretch>
        </p:blipFill>
        <p:spPr>
          <a:xfrm>
            <a:off x="158750" y="1342390"/>
            <a:ext cx="7514590" cy="4441190"/>
          </a:xfrm>
          <a:prstGeom prst="rect">
            <a:avLst/>
          </a:prstGeom>
        </p:spPr>
      </p:pic>
      <p:sp>
        <p:nvSpPr>
          <p:cNvPr id="20" name="圆角矩形 19"/>
          <p:cNvSpPr/>
          <p:nvPr/>
        </p:nvSpPr>
        <p:spPr>
          <a:xfrm>
            <a:off x="511175" y="900430"/>
            <a:ext cx="5114925" cy="1244600"/>
          </a:xfrm>
          <a:prstGeom prst="roundRect">
            <a:avLst>
              <a:gd name="adj" fmla="val 11014"/>
            </a:avLst>
          </a:prstGeom>
          <a:solidFill>
            <a:schemeClr val="bg1"/>
          </a:solidFill>
          <a:ln w="19050">
            <a:solidFill>
              <a:srgbClr val="00B050"/>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nSpc>
                <a:spcPct val="125000"/>
              </a:lnSpc>
              <a:buFont typeface="Wingdings" panose="05000000000000000000" pitchFamily="2" charset="2"/>
              <a:buNone/>
            </a:pPr>
            <a:r>
              <a:rPr lang="en-US" altLang="zh-CN" sz="1400"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对数据进行拆分</a:t>
            </a:r>
            <a:r>
              <a:rPr lang="zh-CN" altLang="en-US" sz="1400"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，将数据库拆分为公共库、账户库以及交易库。交易库以及</a:t>
            </a:r>
            <a:r>
              <a:rPr lang="zh-CN" altLang="en-US" sz="1400"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账户库根据实际具体交易量分为多个片区，与交易批</a:t>
            </a:r>
            <a:r>
              <a:rPr lang="zh-CN" altLang="en-US" sz="1400"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处理微服务一一对应。</a:t>
            </a:r>
            <a:endParaRPr lang="zh-CN" altLang="en-US" sz="1400"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矩形 2"/>
          <p:cNvSpPr/>
          <p:nvPr/>
        </p:nvSpPr>
        <p:spPr>
          <a:xfrm>
            <a:off x="276860" y="4488180"/>
            <a:ext cx="7154545" cy="1036955"/>
          </a:xfrm>
          <a:prstGeom prst="rect">
            <a:avLst/>
          </a:prstGeom>
          <a:noFill/>
          <a:ln w="28575">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endParaRPr lang="zh-CN" altLang="en-US" smtClean="0">
              <a:ln w="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圆角矩形 3"/>
          <p:cNvSpPr/>
          <p:nvPr/>
        </p:nvSpPr>
        <p:spPr>
          <a:xfrm>
            <a:off x="3685540" y="1781810"/>
            <a:ext cx="5278755" cy="1486535"/>
          </a:xfrm>
          <a:prstGeom prst="roundRect">
            <a:avLst>
              <a:gd name="adj" fmla="val 11014"/>
            </a:avLst>
          </a:prstGeom>
          <a:solidFill>
            <a:schemeClr val="bg1"/>
          </a:solidFill>
          <a:ln w="19050">
            <a:solidFill>
              <a:srgbClr val="00B050"/>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nSpc>
                <a:spcPct val="125000"/>
              </a:lnSpc>
              <a:buFont typeface="Wingdings" panose="05000000000000000000" pitchFamily="2" charset="2"/>
              <a:buNone/>
            </a:pPr>
            <a:r>
              <a:rPr lang="en-US" altLang="zh-CN" sz="1400" dirty="0">
                <a:ln w="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mn-ea"/>
              </a:rPr>
              <a:t>选用Sharding-JDBC作为分库分表中间件</a:t>
            </a:r>
            <a:r>
              <a:rPr lang="en-US" altLang="zh-CN" sz="1400"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将原先数据库中的单张表按一定规则切分成若干表，存储在单个或多个数据库中，这些分表由Sharding-JDBC统一管理，当用户或系统管理员进行增删改查操作时，路由会根据分片键和分片规则找到对应的分库分表进行操作。</a:t>
            </a:r>
            <a:endParaRPr lang="zh-CN" altLang="en-US" sz="1400"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对话气泡: 矩形 21"/>
          <p:cNvSpPr/>
          <p:nvPr/>
        </p:nvSpPr>
        <p:spPr>
          <a:xfrm>
            <a:off x="1711325" y="5932170"/>
            <a:ext cx="4677410" cy="925830"/>
          </a:xfrm>
          <a:prstGeom prst="wedgeRectCallout">
            <a:avLst>
              <a:gd name="adj1" fmla="val -44923"/>
              <a:gd name="adj2" fmla="val -82994"/>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r>
              <a:rPr lang="zh-CN" altLang="zh-CN" sz="1400" b="1" dirty="0">
                <a:latin typeface="微软雅黑" panose="020B0503020204020204" pitchFamily="34" charset="-122"/>
                <a:ea typeface="微软雅黑" panose="020B0503020204020204" pitchFamily="34" charset="-122"/>
              </a:rPr>
              <a:t>当账户库数据变动时，通过RabbitMQ实现账户同步微服务，将数据同步到交易片区。使用RabbitMQ来保证系统的一致性不仅可靠性强，而且不会影响系统的整体</a:t>
            </a:r>
            <a:r>
              <a:rPr lang="zh-CN" altLang="zh-CN" sz="1400" b="1" dirty="0">
                <a:latin typeface="微软雅黑" panose="020B0503020204020204" pitchFamily="34" charset="-122"/>
                <a:ea typeface="微软雅黑" panose="020B0503020204020204" pitchFamily="34" charset="-122"/>
              </a:rPr>
              <a:t>性能。</a:t>
            </a:r>
            <a:endParaRPr lang="zh-CN" altLang="zh-CN" sz="1400" b="1" dirty="0">
              <a:latin typeface="微软雅黑" panose="020B0503020204020204" pitchFamily="34" charset="-122"/>
              <a:ea typeface="微软雅黑" panose="020B0503020204020204" pitchFamily="34" charset="-122"/>
            </a:endParaRPr>
          </a:p>
        </p:txBody>
      </p:sp>
      <p:sp>
        <p:nvSpPr>
          <p:cNvPr id="5" name="矩形 4"/>
          <p:cNvSpPr/>
          <p:nvPr/>
        </p:nvSpPr>
        <p:spPr>
          <a:xfrm>
            <a:off x="869315" y="2231390"/>
            <a:ext cx="1334770" cy="85407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endParaRPr lang="zh-CN" altLang="en-US" smtClean="0">
              <a:ln w="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对话气泡: 矩形 21"/>
          <p:cNvSpPr/>
          <p:nvPr/>
        </p:nvSpPr>
        <p:spPr>
          <a:xfrm>
            <a:off x="4335780" y="4194175"/>
            <a:ext cx="4628515" cy="812165"/>
          </a:xfrm>
          <a:prstGeom prst="wedgeRectCallout">
            <a:avLst>
              <a:gd name="adj1" fmla="val 19309"/>
              <a:gd name="adj2" fmla="val -80492"/>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r>
              <a:rPr lang="zh-CN" altLang="zh-CN" sz="1400" b="1" dirty="0">
                <a:latin typeface="微软雅黑" panose="020B0503020204020204" pitchFamily="34" charset="-122"/>
                <a:ea typeface="微软雅黑" panose="020B0503020204020204" pitchFamily="34" charset="-122"/>
              </a:rPr>
              <a:t>为了提高访问速度，使用Redis缓存技术存储公共片区经常使用的核心数据表。</a:t>
            </a:r>
            <a:endParaRPr lang="zh-CN" altLang="zh-CN" sz="14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3" grpId="0" bldLvl="0" animBg="1"/>
      <p:bldP spid="3" grpId="1" animBg="1"/>
      <p:bldP spid="4" grpId="0" bldLvl="0" animBg="1"/>
      <p:bldP spid="7" grpId="0" bldLvl="0" animBg="1"/>
      <p:bldP spid="5" grpId="0" bldLvl="0" animBg="1"/>
      <p:bldP spid="5" grpId="1" animBg="1"/>
      <p:bldP spid="10"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4-2-3ppt"/>
          <p:cNvPicPr>
            <a:picLocks noChangeAspect="1"/>
          </p:cNvPicPr>
          <p:nvPr/>
        </p:nvPicPr>
        <p:blipFill>
          <a:blip r:embed="rId1"/>
          <a:stretch>
            <a:fillRect/>
          </a:stretch>
        </p:blipFill>
        <p:spPr>
          <a:xfrm>
            <a:off x="671830" y="879475"/>
            <a:ext cx="8021955" cy="4307840"/>
          </a:xfrm>
          <a:prstGeom prst="rect">
            <a:avLst/>
          </a:prstGeom>
        </p:spPr>
      </p:pic>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6" name="TextBox 19"/>
          <p:cNvSpPr txBox="1">
            <a:spLocks noChangeArrowheads="1"/>
          </p:cNvSpPr>
          <p:nvPr/>
        </p:nvSpPr>
        <p:spPr bwMode="auto">
          <a:xfrm>
            <a:off x="622300" y="133984"/>
            <a:ext cx="8342188" cy="10147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base" hangingPunct="1">
              <a:spcBef>
                <a:spcPct val="0"/>
              </a:spcBef>
              <a:spcAft>
                <a:spcPct val="0"/>
              </a:spcAft>
            </a:pPr>
            <a:r>
              <a:rPr lang="zh-CN" altLang="en-US" sz="3000" b="1" dirty="0">
                <a:solidFill>
                  <a:prstClr val="white"/>
                </a:solidFill>
                <a:latin typeface="微软雅黑" panose="020B0503020204020204" pitchFamily="34" charset="-122"/>
                <a:ea typeface="微软雅黑" panose="020B0503020204020204" pitchFamily="34" charset="-122"/>
                <a:cs typeface="Arial" panose="020B0604020202020204" pitchFamily="34" charset="0"/>
                <a:sym typeface="+mn-ea"/>
              </a:rPr>
              <a:t>批量清算流程</a:t>
            </a:r>
            <a:endParaRPr lang="zh-CN" altLang="en-US" sz="3000" b="1"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a:p>
            <a:pPr eaLnBrk="1" fontAlgn="base" hangingPunct="1">
              <a:spcBef>
                <a:spcPct val="0"/>
              </a:spcBef>
              <a:spcAft>
                <a:spcPct val="0"/>
              </a:spcAft>
            </a:pPr>
            <a:endPar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矩形 3"/>
          <p:cNvSpPr/>
          <p:nvPr/>
        </p:nvSpPr>
        <p:spPr>
          <a:xfrm>
            <a:off x="3286125" y="989965"/>
            <a:ext cx="857250" cy="391795"/>
          </a:xfrm>
          <a:prstGeom prst="rect">
            <a:avLst/>
          </a:prstGeom>
          <a:noFill/>
          <a:ln w="28575">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endParaRPr lang="zh-CN" altLang="en-US" smtClean="0">
              <a:ln w="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4317365" y="1886585"/>
            <a:ext cx="1078865" cy="391795"/>
          </a:xfrm>
          <a:prstGeom prst="rect">
            <a:avLst/>
          </a:prstGeom>
          <a:noFill/>
          <a:ln w="28575">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endParaRPr lang="zh-CN" altLang="en-US" smtClean="0">
              <a:ln w="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矩形 8"/>
          <p:cNvSpPr/>
          <p:nvPr/>
        </p:nvSpPr>
        <p:spPr>
          <a:xfrm>
            <a:off x="1928495" y="2468880"/>
            <a:ext cx="1057275" cy="529590"/>
          </a:xfrm>
          <a:prstGeom prst="rect">
            <a:avLst/>
          </a:prstGeom>
          <a:noFill/>
          <a:ln w="28575">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endParaRPr lang="zh-CN" altLang="en-US" smtClean="0">
              <a:ln w="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圆角矩形 22"/>
          <p:cNvSpPr/>
          <p:nvPr/>
        </p:nvSpPr>
        <p:spPr>
          <a:xfrm>
            <a:off x="840740" y="5409565"/>
            <a:ext cx="5901055" cy="948055"/>
          </a:xfrm>
          <a:prstGeom prst="roundRect">
            <a:avLst>
              <a:gd name="adj" fmla="val 11014"/>
            </a:avLst>
          </a:prstGeom>
          <a:solidFill>
            <a:schemeClr val="bg1"/>
          </a:solidFill>
          <a:ln w="57150">
            <a:solidFill>
              <a:schemeClr val="bg1">
                <a:lumMod val="50000"/>
              </a:schemeClr>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5000"/>
              </a:lnSpc>
            </a:pPr>
            <a:r>
              <a:rPr lang="zh-CN" altLang="en-US" sz="1400"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批量清算可以通过API触发或者定时任务触发，调度中心统一调起相关批量清算流程，并根据批量节点任务类型分配相关清算任务给到公共清算片区</a:t>
            </a:r>
            <a:r>
              <a:rPr lang="zh-CN" altLang="en-US" sz="1400"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或各个分片区。</a:t>
            </a:r>
            <a:endParaRPr lang="zh-CN" altLang="en-US" sz="1400"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矩形 10"/>
          <p:cNvSpPr/>
          <p:nvPr/>
        </p:nvSpPr>
        <p:spPr>
          <a:xfrm>
            <a:off x="6132830" y="1494790"/>
            <a:ext cx="2105660" cy="262445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endParaRPr lang="zh-CN" altLang="en-US" smtClean="0">
              <a:ln w="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圆角矩形 11"/>
          <p:cNvSpPr/>
          <p:nvPr/>
        </p:nvSpPr>
        <p:spPr>
          <a:xfrm>
            <a:off x="840740" y="5409565"/>
            <a:ext cx="5901055" cy="948055"/>
          </a:xfrm>
          <a:prstGeom prst="roundRect">
            <a:avLst>
              <a:gd name="adj" fmla="val 11014"/>
            </a:avLst>
          </a:prstGeom>
          <a:solidFill>
            <a:schemeClr val="bg1"/>
          </a:solidFill>
          <a:ln w="57150">
            <a:solidFill>
              <a:schemeClr val="bg1">
                <a:lumMod val="50000"/>
              </a:schemeClr>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5000"/>
              </a:lnSpc>
            </a:pPr>
            <a:r>
              <a:rPr lang="zh-CN" altLang="en-US" sz="1400"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分片区清算时，各个分区处理服务同时清算，互不影响，能够有效地提高清算性能，增加批量清算的稳定性。</a:t>
            </a:r>
            <a:endParaRPr lang="zh-CN" altLang="en-US" sz="1400"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圆角矩形 12"/>
          <p:cNvSpPr/>
          <p:nvPr/>
        </p:nvSpPr>
        <p:spPr>
          <a:xfrm>
            <a:off x="840740" y="5409565"/>
            <a:ext cx="6144260" cy="1148080"/>
          </a:xfrm>
          <a:prstGeom prst="roundRect">
            <a:avLst>
              <a:gd name="adj" fmla="val 11014"/>
            </a:avLst>
          </a:prstGeom>
          <a:solidFill>
            <a:schemeClr val="bg1"/>
          </a:solidFill>
          <a:ln w="57150">
            <a:solidFill>
              <a:schemeClr val="bg1">
                <a:lumMod val="50000"/>
              </a:schemeClr>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5000"/>
              </a:lnSpc>
            </a:pPr>
            <a:r>
              <a:rPr lang="zh-CN" altLang="en-US" sz="1400"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批量处理服务开始进行清算操作，</a:t>
            </a:r>
            <a:r>
              <a:rPr lang="zh-CN" altLang="en-US" sz="1400" b="1" dirty="0">
                <a:ln w="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清算完成后将清算结果反馈至调度中心</a:t>
            </a:r>
            <a:r>
              <a:rPr lang="zh-CN" altLang="en-US" sz="1400"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，更新任务处理进度以及递归更新上游节点进度，调度中心接收所有片区清算结果，根据清算流程执行方式以及清算结果，选择执行下一个任务节点或是结束节点的相关清算作业。</a:t>
            </a:r>
            <a:endParaRPr lang="zh-CN" altLang="en-US" sz="1400"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矩形 13"/>
          <p:cNvSpPr/>
          <p:nvPr/>
        </p:nvSpPr>
        <p:spPr>
          <a:xfrm>
            <a:off x="3060700" y="3449320"/>
            <a:ext cx="878205" cy="348615"/>
          </a:xfrm>
          <a:prstGeom prst="rect">
            <a:avLst/>
          </a:prstGeom>
          <a:noFill/>
          <a:ln w="28575">
            <a:gradFill>
              <a:gsLst>
                <a:gs pos="100000">
                  <a:srgbClr val="E06A6D"/>
                </a:gs>
                <a:gs pos="0">
                  <a:srgbClr val="FDB0BA"/>
                </a:gs>
              </a:gsLst>
              <a:lin ang="5400000" scaled="1"/>
            </a:gra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endParaRPr lang="zh-CN" altLang="en-US" smtClean="0">
              <a:ln w="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矩形 14"/>
          <p:cNvSpPr/>
          <p:nvPr/>
        </p:nvSpPr>
        <p:spPr>
          <a:xfrm>
            <a:off x="4892040" y="3893820"/>
            <a:ext cx="878205" cy="348615"/>
          </a:xfrm>
          <a:prstGeom prst="rect">
            <a:avLst/>
          </a:prstGeom>
          <a:noFill/>
          <a:ln w="28575">
            <a:gradFill>
              <a:gsLst>
                <a:gs pos="100000">
                  <a:srgbClr val="E06A6D"/>
                </a:gs>
                <a:gs pos="0">
                  <a:srgbClr val="FDB0BA"/>
                </a:gs>
              </a:gsLst>
              <a:lin ang="5400000" scaled="1"/>
            </a:gra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endParaRPr lang="zh-CN" altLang="en-US" smtClean="0">
              <a:ln w="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矩形 15"/>
          <p:cNvSpPr/>
          <p:nvPr/>
        </p:nvSpPr>
        <p:spPr>
          <a:xfrm>
            <a:off x="6277610" y="991870"/>
            <a:ext cx="878205" cy="348615"/>
          </a:xfrm>
          <a:prstGeom prst="rect">
            <a:avLst/>
          </a:prstGeom>
          <a:noFill/>
          <a:ln w="28575">
            <a:gradFill>
              <a:gsLst>
                <a:gs pos="100000">
                  <a:srgbClr val="E06A6D"/>
                </a:gs>
                <a:gs pos="0">
                  <a:srgbClr val="FDB0BA"/>
                </a:gs>
              </a:gsLst>
              <a:lin ang="5400000" scaled="1"/>
            </a:gra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endParaRPr lang="zh-CN" altLang="en-US" smtClean="0">
              <a:ln w="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1" name="矩形 50"/>
          <p:cNvSpPr/>
          <p:nvPr/>
        </p:nvSpPr>
        <p:spPr>
          <a:xfrm>
            <a:off x="0" y="866441"/>
            <a:ext cx="9144000" cy="6006307"/>
          </a:xfrm>
          <a:prstGeom prst="rect">
            <a:avLst/>
          </a:prstGeom>
          <a:solidFill>
            <a:srgbClr val="FFFFFF">
              <a:alpha val="8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52" name="圆角矩形 89"/>
          <p:cNvSpPr/>
          <p:nvPr/>
        </p:nvSpPr>
        <p:spPr>
          <a:xfrm>
            <a:off x="1747520" y="2808605"/>
            <a:ext cx="5488305" cy="1630680"/>
          </a:xfrm>
          <a:prstGeom prst="roundRect">
            <a:avLst>
              <a:gd name="adj" fmla="val 11014"/>
            </a:avLst>
          </a:prstGeom>
          <a:solidFill>
            <a:schemeClr val="bg1"/>
          </a:solidFill>
          <a:ln w="57150">
            <a:solidFill>
              <a:schemeClr val="accent1">
                <a:lumMod val="60000"/>
                <a:lumOff val="40000"/>
              </a:schemeClr>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457200" rtl="0" eaLnBrk="1" fontAlgn="auto" latinLnBrk="0" hangingPunct="1">
              <a:lnSpc>
                <a:spcPct val="150000"/>
              </a:lnSpc>
              <a:spcBef>
                <a:spcPts val="0"/>
              </a:spcBef>
              <a:spcAft>
                <a:spcPts val="0"/>
              </a:spcAft>
              <a:buClrTx/>
              <a:buSzTx/>
              <a:buFontTx/>
              <a:buNone/>
              <a:defRPr/>
            </a:pPr>
            <a:r>
              <a:rPr kumimoji="0" lang="zh-CN" altLang="en-US" b="1" i="0" u="none" strike="noStrike" kern="1200" cap="none" spc="0" normalizeH="0" baseline="0" noProof="0" dirty="0">
                <a:ln w="0"/>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将清算任务的调度和执行解耦，</a:t>
            </a:r>
            <a:r>
              <a:rPr lang="zh-CN" altLang="en-US" b="1" noProof="0" dirty="0">
                <a:ln w="0"/>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设计</a:t>
            </a:r>
            <a:r>
              <a:rPr kumimoji="0" lang="zh-CN" altLang="en-US" b="1" i="0" u="none" strike="noStrike" kern="1200" cap="none" spc="0" normalizeH="0" baseline="0" noProof="0" dirty="0">
                <a:ln w="0"/>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批量清算流程全异步化</a:t>
            </a:r>
            <a:r>
              <a:rPr kumimoji="0" lang="zh-CN" altLang="en-US" b="1" i="0" u="none" strike="noStrike" kern="1200" cap="none" spc="0" normalizeH="0" baseline="0" noProof="0" dirty="0">
                <a:ln w="0"/>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，实现异步调度、异步运行、异步回调等</a:t>
            </a:r>
            <a:endParaRPr kumimoji="0" lang="zh-CN" altLang="en-US" b="1" i="0" u="none" strike="noStrike" kern="1200" cap="none" spc="0" normalizeH="0" baseline="0" noProof="0" dirty="0">
              <a:ln w="0"/>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500"/>
                                        <p:tgtEl>
                                          <p:spTgt spid="51"/>
                                        </p:tgtEl>
                                      </p:cBhvr>
                                    </p:animEffect>
                                  </p:childTnLst>
                                </p:cTn>
                              </p:par>
                            </p:childTnLst>
                          </p:cTn>
                        </p:par>
                        <p:par>
                          <p:cTn id="36" fill="hold">
                            <p:stCondLst>
                              <p:cond delay="500"/>
                            </p:stCondLst>
                            <p:childTnLst>
                              <p:par>
                                <p:cTn id="37" presetID="53" presetClass="entr" presetSubtype="16" fill="hold" grpId="0" nodeType="afterEffect">
                                  <p:stCondLst>
                                    <p:cond delay="0"/>
                                  </p:stCondLst>
                                  <p:childTnLst>
                                    <p:set>
                                      <p:cBhvr>
                                        <p:cTn id="38" dur="1" fill="hold">
                                          <p:stCondLst>
                                            <p:cond delay="0"/>
                                          </p:stCondLst>
                                        </p:cTn>
                                        <p:tgtEl>
                                          <p:spTgt spid="52"/>
                                        </p:tgtEl>
                                        <p:attrNameLst>
                                          <p:attrName>style.visibility</p:attrName>
                                        </p:attrNameLst>
                                      </p:cBhvr>
                                      <p:to>
                                        <p:strVal val="visible"/>
                                      </p:to>
                                    </p:set>
                                    <p:anim calcmode="lin" valueType="num">
                                      <p:cBhvr>
                                        <p:cTn id="39" dur="500" fill="hold"/>
                                        <p:tgtEl>
                                          <p:spTgt spid="52"/>
                                        </p:tgtEl>
                                        <p:attrNameLst>
                                          <p:attrName>ppt_w</p:attrName>
                                        </p:attrNameLst>
                                      </p:cBhvr>
                                      <p:tavLst>
                                        <p:tav tm="0">
                                          <p:val>
                                            <p:fltVal val="0"/>
                                          </p:val>
                                        </p:tav>
                                        <p:tav tm="100000">
                                          <p:val>
                                            <p:strVal val="#ppt_w"/>
                                          </p:val>
                                        </p:tav>
                                      </p:tavLst>
                                    </p:anim>
                                    <p:anim calcmode="lin" valueType="num">
                                      <p:cBhvr>
                                        <p:cTn id="40" dur="500" fill="hold"/>
                                        <p:tgtEl>
                                          <p:spTgt spid="52"/>
                                        </p:tgtEl>
                                        <p:attrNameLst>
                                          <p:attrName>ppt_h</p:attrName>
                                        </p:attrNameLst>
                                      </p:cBhvr>
                                      <p:tavLst>
                                        <p:tav tm="0">
                                          <p:val>
                                            <p:fltVal val="0"/>
                                          </p:val>
                                        </p:tav>
                                        <p:tav tm="100000">
                                          <p:val>
                                            <p:strVal val="#ppt_h"/>
                                          </p:val>
                                        </p:tav>
                                      </p:tavLst>
                                    </p:anim>
                                    <p:animEffect transition="in" filter="fade">
                                      <p:cBhvr>
                                        <p:cTn id="41"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9" grpId="0" animBg="1"/>
      <p:bldP spid="5" grpId="0" bldLvl="0" animBg="1"/>
      <p:bldP spid="4" grpId="1" animBg="1"/>
      <p:bldP spid="9" grpId="1" animBg="1"/>
      <p:bldP spid="5" grpId="1" animBg="1"/>
      <p:bldP spid="11" grpId="0" bldLvl="0" animBg="1"/>
      <p:bldP spid="11" grpId="1" animBg="1"/>
      <p:bldP spid="12" grpId="0" bldLvl="0" animBg="1"/>
      <p:bldP spid="12" grpId="1" animBg="1"/>
      <p:bldP spid="13" grpId="0" bldLvl="0" animBg="1"/>
      <p:bldP spid="13" grpId="1" animBg="1"/>
      <p:bldP spid="14" grpId="0" animBg="1"/>
      <p:bldP spid="15" grpId="0" animBg="1"/>
      <p:bldP spid="16" grpId="0" animBg="1"/>
      <p:bldP spid="6" grpId="1" animBg="1"/>
      <p:bldP spid="14" grpId="1" animBg="1"/>
      <p:bldP spid="15" grpId="1" animBg="1"/>
      <p:bldP spid="16" grpId="1" animBg="1"/>
      <p:bldP spid="23" grpId="0" animBg="1"/>
      <p:bldP spid="23" grpId="1" animBg="1"/>
      <p:bldP spid="51" grpId="0" bldLvl="0" animBg="1"/>
      <p:bldP spid="52"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6" name="TextBox 19"/>
          <p:cNvSpPr txBox="1">
            <a:spLocks noChangeArrowheads="1"/>
          </p:cNvSpPr>
          <p:nvPr/>
        </p:nvSpPr>
        <p:spPr bwMode="auto">
          <a:xfrm>
            <a:off x="622300" y="133984"/>
            <a:ext cx="8342188" cy="5530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base" hangingPunct="1">
              <a:spcBef>
                <a:spcPct val="0"/>
              </a:spcBef>
              <a:spcAft>
                <a:spcPct val="0"/>
              </a:spcAft>
            </a:pPr>
            <a:r>
              <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rPr>
              <a:t>批量清算任务调用</a:t>
            </a:r>
            <a:endPar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2" name="图片 1" descr="4-4-3_00"/>
          <p:cNvPicPr>
            <a:picLocks noChangeAspect="1"/>
          </p:cNvPicPr>
          <p:nvPr/>
        </p:nvPicPr>
        <p:blipFill>
          <a:blip r:embed="rId1"/>
          <a:stretch>
            <a:fillRect/>
          </a:stretch>
        </p:blipFill>
        <p:spPr>
          <a:xfrm>
            <a:off x="158750" y="972185"/>
            <a:ext cx="6128385" cy="4464050"/>
          </a:xfrm>
          <a:prstGeom prst="rect">
            <a:avLst/>
          </a:prstGeom>
        </p:spPr>
      </p:pic>
      <p:sp>
        <p:nvSpPr>
          <p:cNvPr id="23" name="圆角矩形 22"/>
          <p:cNvSpPr/>
          <p:nvPr/>
        </p:nvSpPr>
        <p:spPr>
          <a:xfrm>
            <a:off x="335280" y="5721350"/>
            <a:ext cx="5340985" cy="747395"/>
          </a:xfrm>
          <a:prstGeom prst="roundRect">
            <a:avLst>
              <a:gd name="adj" fmla="val 11014"/>
            </a:avLst>
          </a:prstGeom>
          <a:solidFill>
            <a:schemeClr val="bg1"/>
          </a:solidFill>
          <a:ln w="57150">
            <a:solidFill>
              <a:schemeClr val="bg1">
                <a:lumMod val="50000"/>
              </a:schemeClr>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5000"/>
              </a:lnSpc>
            </a:pPr>
            <a:r>
              <a:rPr lang="zh-CN" altLang="en-US" sz="1400"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批量清算模块实现异步调度，调度</a:t>
            </a:r>
            <a:r>
              <a:rPr lang="zh-CN" altLang="en-US" sz="1400"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中心不需要等待任务执行服务的响应，即可返回继续处理其他任务。</a:t>
            </a:r>
            <a:endParaRPr lang="zh-CN" altLang="en-US" sz="1400"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圆角矩形 3"/>
          <p:cNvSpPr/>
          <p:nvPr/>
        </p:nvSpPr>
        <p:spPr>
          <a:xfrm>
            <a:off x="335280" y="5721350"/>
            <a:ext cx="5340985" cy="747395"/>
          </a:xfrm>
          <a:prstGeom prst="roundRect">
            <a:avLst>
              <a:gd name="adj" fmla="val 11014"/>
            </a:avLst>
          </a:prstGeom>
          <a:solidFill>
            <a:schemeClr val="bg1"/>
          </a:solidFill>
          <a:ln w="57150">
            <a:solidFill>
              <a:schemeClr val="bg1">
                <a:lumMod val="50000"/>
              </a:schemeClr>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5000"/>
              </a:lnSpc>
            </a:pPr>
            <a:r>
              <a:rPr lang="zh-CN" altLang="en-US" sz="1400"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借助于线程池和触发队列，实现多线程触发清算任务调度运行。</a:t>
            </a:r>
            <a:endParaRPr lang="zh-CN" altLang="en-US" sz="1400"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340360" y="3172460"/>
            <a:ext cx="1659255" cy="1948180"/>
          </a:xfrm>
          <a:prstGeom prst="rect">
            <a:avLst/>
          </a:prstGeom>
          <a:noFill/>
          <a:ln w="28575">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endParaRPr lang="zh-CN" altLang="en-US" smtClean="0">
              <a:ln w="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圆角矩形 8"/>
          <p:cNvSpPr/>
          <p:nvPr/>
        </p:nvSpPr>
        <p:spPr>
          <a:xfrm>
            <a:off x="335280" y="5721350"/>
            <a:ext cx="5951855" cy="1086485"/>
          </a:xfrm>
          <a:prstGeom prst="roundRect">
            <a:avLst>
              <a:gd name="adj" fmla="val 11014"/>
            </a:avLst>
          </a:prstGeom>
          <a:solidFill>
            <a:schemeClr val="bg1"/>
          </a:solidFill>
          <a:ln w="57150">
            <a:solidFill>
              <a:schemeClr val="bg1">
                <a:lumMod val="50000"/>
              </a:schemeClr>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5000"/>
              </a:lnSpc>
            </a:pPr>
            <a:r>
              <a:rPr lang="zh-CN" altLang="en-US" sz="1400"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同时</a:t>
            </a:r>
            <a:r>
              <a:rPr lang="zh-CN" altLang="en-US" sz="1400"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批量清算任务调用借助于微服务的服务注册功能，调度中心接收到清算服务请求，获取清算流程配置信息，根据配置信息将清算请求推送给理财交易批处理服务、账户交易批处理服务等</a:t>
            </a:r>
            <a:r>
              <a:rPr lang="zh-CN" altLang="en-US" sz="1400" b="1" dirty="0">
                <a:ln w="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协同进行清算任务</a:t>
            </a:r>
            <a:r>
              <a:rPr lang="zh-CN" altLang="en-US" sz="1400"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400"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矩形 9"/>
          <p:cNvSpPr/>
          <p:nvPr/>
        </p:nvSpPr>
        <p:spPr>
          <a:xfrm>
            <a:off x="2000250" y="971550"/>
            <a:ext cx="1842770" cy="74295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endParaRPr lang="zh-CN" altLang="en-US" smtClean="0">
              <a:ln w="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bldLvl="0" animBg="1"/>
      <p:bldP spid="5" grpId="1" animBg="1"/>
      <p:bldP spid="9" grpId="0" bldLvl="0" animBg="1"/>
      <p:bldP spid="9" grpId="1" animBg="1"/>
      <p:bldP spid="10" grpId="0" bldLvl="0" animBg="1"/>
      <p:bldP spid="10"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58" name="TextBox 19"/>
          <p:cNvSpPr txBox="1">
            <a:spLocks noChangeArrowheads="1"/>
          </p:cNvSpPr>
          <p:nvPr/>
        </p:nvSpPr>
        <p:spPr bwMode="auto">
          <a:xfrm>
            <a:off x="622300" y="142874"/>
            <a:ext cx="8342188"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base" hangingPunct="1">
              <a:spcBef>
                <a:spcPct val="0"/>
              </a:spcBef>
              <a:spcAft>
                <a:spcPct val="0"/>
              </a:spcAft>
            </a:pPr>
            <a:r>
              <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rPr>
              <a:t>提纲</a:t>
            </a:r>
            <a:endParaRPr lang="zh-CN" altLang="en-US" sz="3000" b="1"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24" name="Group 51"/>
          <p:cNvGrpSpPr/>
          <p:nvPr/>
        </p:nvGrpSpPr>
        <p:grpSpPr bwMode="auto">
          <a:xfrm>
            <a:off x="2605647" y="2427361"/>
            <a:ext cx="3937000" cy="792163"/>
            <a:chOff x="1329" y="1795"/>
            <a:chExt cx="2475" cy="499"/>
          </a:xfrm>
          <a:solidFill>
            <a:schemeClr val="accent1">
              <a:lumMod val="40000"/>
              <a:lumOff val="60000"/>
            </a:schemeClr>
          </a:solidFill>
        </p:grpSpPr>
        <p:sp>
          <p:nvSpPr>
            <p:cNvPr id="25" name="AutoShape 52"/>
            <p:cNvSpPr>
              <a:spLocks noChangeArrowheads="1"/>
            </p:cNvSpPr>
            <p:nvPr/>
          </p:nvSpPr>
          <p:spPr bwMode="gray">
            <a:xfrm>
              <a:off x="1536" y="1840"/>
              <a:ext cx="2268" cy="409"/>
            </a:xfrm>
            <a:prstGeom prst="roundRect">
              <a:avLst>
                <a:gd name="adj" fmla="val 16667"/>
              </a:avLst>
            </a:prstGeom>
            <a:grpFill/>
            <a:ln>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lang="zh-CN" altLang="en-US" sz="2400" b="1" dirty="0">
                  <a:solidFill>
                    <a:schemeClr val="bg1">
                      <a:lumMod val="95000"/>
                    </a:schemeClr>
                  </a:solidFill>
                  <a:ea typeface="微软雅黑" panose="020B0503020204020204" pitchFamily="34" charset="-122"/>
                  <a:sym typeface="+mn-ea"/>
                </a:rPr>
                <a:t>我的体会</a:t>
              </a:r>
              <a:endParaRPr kumimoji="0" lang="en-US" altLang="zh-CN" sz="2400" b="1" dirty="0">
                <a:solidFill>
                  <a:schemeClr val="bg1">
                    <a:lumMod val="95000"/>
                  </a:schemeClr>
                </a:solidFill>
                <a:ea typeface="微软雅黑" panose="020B0503020204020204" pitchFamily="34" charset="-122"/>
              </a:endParaRPr>
            </a:p>
          </p:txBody>
        </p:sp>
        <p:sp>
          <p:nvSpPr>
            <p:cNvPr id="26" name="AutoShape 53"/>
            <p:cNvSpPr>
              <a:spLocks noChangeArrowheads="1"/>
            </p:cNvSpPr>
            <p:nvPr/>
          </p:nvSpPr>
          <p:spPr bwMode="gray">
            <a:xfrm>
              <a:off x="1329" y="1795"/>
              <a:ext cx="499" cy="499"/>
            </a:xfrm>
            <a:prstGeom prst="diamond">
              <a:avLst/>
            </a:prstGeom>
            <a:grpFill/>
            <a:ln>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2</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27" name="Group 51"/>
          <p:cNvGrpSpPr/>
          <p:nvPr/>
        </p:nvGrpSpPr>
        <p:grpSpPr bwMode="auto">
          <a:xfrm>
            <a:off x="2613585" y="1419299"/>
            <a:ext cx="3929062" cy="792162"/>
            <a:chOff x="1329" y="1795"/>
            <a:chExt cx="2475" cy="499"/>
          </a:xfrm>
          <a:solidFill>
            <a:srgbClr val="02409A"/>
          </a:solidFill>
        </p:grpSpPr>
        <p:sp>
          <p:nvSpPr>
            <p:cNvPr id="28" name="AutoShape 52"/>
            <p:cNvSpPr>
              <a:spLocks noChangeArrowheads="1"/>
            </p:cNvSpPr>
            <p:nvPr/>
          </p:nvSpPr>
          <p:spPr bwMode="gray">
            <a:xfrm>
              <a:off x="1536" y="1840"/>
              <a:ext cx="2268" cy="409"/>
            </a:xfrm>
            <a:prstGeom prst="roundRect">
              <a:avLst>
                <a:gd name="adj" fmla="val 16667"/>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lang="zh-CN" altLang="en-US" sz="2400" b="1" dirty="0">
                  <a:solidFill>
                    <a:schemeClr val="bg1">
                      <a:lumMod val="95000"/>
                    </a:schemeClr>
                  </a:solidFill>
                  <a:ea typeface="微软雅黑" panose="020B0503020204020204" pitchFamily="34" charset="-122"/>
                  <a:sym typeface="+mn-ea"/>
                </a:rPr>
                <a:t>我的系统</a:t>
              </a:r>
              <a:endParaRPr kumimoji="0" lang="en-US" altLang="zh-CN" sz="2400" b="1" dirty="0">
                <a:solidFill>
                  <a:schemeClr val="bg1">
                    <a:lumMod val="95000"/>
                  </a:schemeClr>
                </a:solidFill>
                <a:ea typeface="微软雅黑" panose="020B0503020204020204" pitchFamily="34" charset="-122"/>
              </a:endParaRPr>
            </a:p>
          </p:txBody>
        </p:sp>
        <p:sp>
          <p:nvSpPr>
            <p:cNvPr id="29" name="AutoShape 53"/>
            <p:cNvSpPr>
              <a:spLocks noChangeArrowheads="1"/>
            </p:cNvSpPr>
            <p:nvPr/>
          </p:nvSpPr>
          <p:spPr bwMode="gray">
            <a:xfrm>
              <a:off x="1329" y="1795"/>
              <a:ext cx="499" cy="499"/>
            </a:xfrm>
            <a:prstGeom prst="diamond">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en-US"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1</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3" name="灯片编号占位符 2"/>
          <p:cNvSpPr>
            <a:spLocks noGrp="1"/>
          </p:cNvSpPr>
          <p:nvPr>
            <p:ph type="sldNum" sz="quarter" idx="12"/>
          </p:nvPr>
        </p:nvSpPr>
        <p:spPr/>
        <p:txBody>
          <a:bodyPr/>
          <a:lstStyle/>
          <a:p>
            <a:fld id="{9C87F12A-FDE4-407F-97D5-C3CC832993E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6" name="TextBox 19"/>
          <p:cNvSpPr txBox="1">
            <a:spLocks noChangeArrowheads="1"/>
          </p:cNvSpPr>
          <p:nvPr/>
        </p:nvSpPr>
        <p:spPr bwMode="auto">
          <a:xfrm>
            <a:off x="622300" y="133984"/>
            <a:ext cx="8342188" cy="5530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base" hangingPunct="1">
              <a:spcBef>
                <a:spcPct val="0"/>
              </a:spcBef>
              <a:spcAft>
                <a:spcPct val="0"/>
              </a:spcAft>
            </a:pPr>
            <a:r>
              <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sym typeface="+mn-ea"/>
              </a:rPr>
              <a:t>批量清算任务调用</a:t>
            </a:r>
            <a:endPar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2" name="图片 1"/>
          <p:cNvPicPr>
            <a:picLocks noChangeAspect="1"/>
          </p:cNvPicPr>
          <p:nvPr/>
        </p:nvPicPr>
        <p:blipFill>
          <a:blip r:embed="rId1"/>
          <a:stretch>
            <a:fillRect/>
          </a:stretch>
        </p:blipFill>
        <p:spPr>
          <a:xfrm>
            <a:off x="288290" y="904875"/>
            <a:ext cx="5455920" cy="57683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6" name="TextBox 19"/>
          <p:cNvSpPr txBox="1">
            <a:spLocks noChangeArrowheads="1"/>
          </p:cNvSpPr>
          <p:nvPr/>
        </p:nvSpPr>
        <p:spPr bwMode="auto">
          <a:xfrm>
            <a:off x="622300" y="142874"/>
            <a:ext cx="8342188" cy="5530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base" hangingPunct="1">
              <a:spcBef>
                <a:spcPct val="0"/>
              </a:spcBef>
              <a:spcAft>
                <a:spcPct val="0"/>
              </a:spcAft>
            </a:pPr>
            <a:r>
              <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sym typeface="+mn-ea"/>
              </a:rPr>
              <a:t>系统</a:t>
            </a:r>
            <a:r>
              <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sym typeface="+mn-ea"/>
              </a:rPr>
              <a:t>测试</a:t>
            </a:r>
            <a:endPar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3" name="圆角矩形 2"/>
          <p:cNvSpPr/>
          <p:nvPr/>
        </p:nvSpPr>
        <p:spPr>
          <a:xfrm>
            <a:off x="109855" y="1027430"/>
            <a:ext cx="8854440" cy="913130"/>
          </a:xfrm>
          <a:prstGeom prst="roundRect">
            <a:avLst>
              <a:gd name="adj" fmla="val 11014"/>
            </a:avLst>
          </a:prstGeom>
          <a:solidFill>
            <a:schemeClr val="bg1"/>
          </a:solidFill>
          <a:ln w="57150">
            <a:solidFill>
              <a:schemeClr val="bg1">
                <a:lumMod val="50000"/>
              </a:schemeClr>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5000"/>
              </a:lnSpc>
            </a:pPr>
            <a:r>
              <a:rPr lang="zh-CN" altLang="en-US" sz="1400"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系统测试是将硬件、软件看作一个整体，检验</a:t>
            </a:r>
            <a:r>
              <a:rPr lang="zh-CN" altLang="en-US" sz="1400"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系统是否</a:t>
            </a:r>
            <a:r>
              <a:rPr lang="zh-CN" altLang="en-US" sz="1400" b="1" dirty="0">
                <a:ln w="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符合预期要求</a:t>
            </a:r>
            <a:r>
              <a:rPr lang="zh-CN" altLang="en-US" sz="1400"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。系统测试部分是对前文所设计的模块或者算法</a:t>
            </a:r>
            <a:r>
              <a:rPr lang="zh-CN" altLang="en-US" sz="1400" b="1" dirty="0">
                <a:ln w="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有效性的验证</a:t>
            </a:r>
            <a:r>
              <a:rPr lang="zh-CN" altLang="en-US" sz="1400"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，是对前文的总结。</a:t>
            </a:r>
            <a:endParaRPr lang="zh-CN" altLang="en-US" sz="1400"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 name="矩形 20"/>
          <p:cNvSpPr/>
          <p:nvPr/>
        </p:nvSpPr>
        <p:spPr>
          <a:xfrm>
            <a:off x="3141980" y="2138045"/>
            <a:ext cx="2990215" cy="622935"/>
          </a:xfrm>
          <a:prstGeom prst="rect">
            <a:avLst/>
          </a:prstGeom>
          <a:solidFill>
            <a:srgbClr val="E18F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基于 kubernetes 的安全认证微服务的设计与实现 </a:t>
            </a:r>
            <a:endParaRPr kumimoji="0" lang="zh-CN" altLang="en-US" sz="1400" b="0"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4" name="矩形 23"/>
          <p:cNvSpPr/>
          <p:nvPr/>
        </p:nvSpPr>
        <p:spPr>
          <a:xfrm>
            <a:off x="235585" y="2138045"/>
            <a:ext cx="2843530" cy="622935"/>
          </a:xfrm>
          <a:prstGeom prst="rect">
            <a:avLst/>
          </a:prstGeom>
          <a:solidFill>
            <a:srgbClr val="018D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457200" rtl="0" eaLnBrk="1" fontAlgn="auto" latinLnBrk="0" hangingPunct="1">
              <a:lnSpc>
                <a:spcPct val="100000"/>
              </a:lnSpc>
              <a:spcBef>
                <a:spcPts val="0"/>
              </a:spcBef>
              <a:spcAft>
                <a:spcPts val="0"/>
              </a:spcAft>
              <a:buClrTx/>
              <a:buSzTx/>
              <a:buFontTx/>
              <a:buNone/>
              <a:defRPr/>
            </a:pPr>
            <a:r>
              <a:rPr kumimoji="0" sz="14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anose="020B0604020202020204" pitchFamily="34" charset="0"/>
              </a:rPr>
              <a:t>基于 Quartz 的分布式定时任务系统的设计与实现</a:t>
            </a:r>
            <a:endParaRPr kumimoji="0" sz="14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27" name="矩形 26"/>
          <p:cNvSpPr/>
          <p:nvPr/>
        </p:nvSpPr>
        <p:spPr>
          <a:xfrm>
            <a:off x="6195060" y="2138045"/>
            <a:ext cx="2843530" cy="622935"/>
          </a:xfrm>
          <a:prstGeom prst="rect">
            <a:avLst/>
          </a:prstGeom>
          <a:solidFill>
            <a:srgbClr val="D20D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457200" rtl="0" eaLnBrk="1" fontAlgn="auto" latinLnBrk="0" hangingPunct="1">
              <a:lnSpc>
                <a:spcPct val="100000"/>
              </a:lnSpc>
              <a:spcBef>
                <a:spcPts val="0"/>
              </a:spcBef>
              <a:spcAft>
                <a:spcPts val="0"/>
              </a:spcAft>
              <a:buClrTx/>
              <a:buSzTx/>
              <a:buFontTx/>
              <a:buNone/>
              <a:defRPr/>
            </a:pPr>
            <a:r>
              <a:rPr kumimoji="0" sz="14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anose="020B0604020202020204" pitchFamily="34" charset="0"/>
              </a:rPr>
              <a:t>基于微服务的房屋租赁服务系统的设计与实现</a:t>
            </a:r>
            <a:endParaRPr kumimoji="0" sz="14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pic>
        <p:nvPicPr>
          <p:cNvPr id="7" name="图片 1"/>
          <p:cNvPicPr>
            <a:picLocks noChangeAspect="1"/>
          </p:cNvPicPr>
          <p:nvPr/>
        </p:nvPicPr>
        <p:blipFill>
          <a:blip r:embed="rId1"/>
          <a:stretch>
            <a:fillRect/>
          </a:stretch>
        </p:blipFill>
        <p:spPr>
          <a:xfrm>
            <a:off x="288925" y="2891155"/>
            <a:ext cx="2806700" cy="660400"/>
          </a:xfrm>
          <a:prstGeom prst="rect">
            <a:avLst/>
          </a:prstGeom>
          <a:noFill/>
          <a:ln>
            <a:noFill/>
          </a:ln>
        </p:spPr>
      </p:pic>
      <p:pic>
        <p:nvPicPr>
          <p:cNvPr id="11" name="图片 2"/>
          <p:cNvPicPr>
            <a:picLocks noChangeAspect="1"/>
          </p:cNvPicPr>
          <p:nvPr/>
        </p:nvPicPr>
        <p:blipFill>
          <a:blip r:embed="rId2"/>
          <a:stretch>
            <a:fillRect/>
          </a:stretch>
        </p:blipFill>
        <p:spPr>
          <a:xfrm>
            <a:off x="3149600" y="2874645"/>
            <a:ext cx="2679700" cy="819150"/>
          </a:xfrm>
          <a:prstGeom prst="rect">
            <a:avLst/>
          </a:prstGeom>
          <a:noFill/>
          <a:ln>
            <a:noFill/>
          </a:ln>
        </p:spPr>
      </p:pic>
      <p:pic>
        <p:nvPicPr>
          <p:cNvPr id="13" name="图片 3"/>
          <p:cNvPicPr>
            <a:picLocks noChangeAspect="1"/>
          </p:cNvPicPr>
          <p:nvPr/>
        </p:nvPicPr>
        <p:blipFill>
          <a:blip r:embed="rId3"/>
          <a:stretch>
            <a:fillRect/>
          </a:stretch>
        </p:blipFill>
        <p:spPr>
          <a:xfrm>
            <a:off x="6294755" y="2877820"/>
            <a:ext cx="2425700" cy="850900"/>
          </a:xfrm>
          <a:prstGeom prst="rect">
            <a:avLst/>
          </a:prstGeom>
          <a:noFill/>
          <a:ln>
            <a:noFill/>
          </a:ln>
        </p:spPr>
      </p:pic>
      <p:sp>
        <p:nvSpPr>
          <p:cNvPr id="2" name="文本框 1"/>
          <p:cNvSpPr txBox="1"/>
          <p:nvPr/>
        </p:nvSpPr>
        <p:spPr>
          <a:xfrm>
            <a:off x="245745" y="4766945"/>
            <a:ext cx="2880995" cy="1014730"/>
          </a:xfrm>
          <a:prstGeom prst="rect">
            <a:avLst/>
          </a:prstGeom>
          <a:noFill/>
          <a:ln w="28575">
            <a:solidFill>
              <a:schemeClr val="accent1"/>
            </a:solidFill>
          </a:ln>
        </p:spPr>
        <p:txBody>
          <a:bodyPr wrap="square" rtlCol="0">
            <a:spAutoFit/>
          </a:bodyPr>
          <a:p>
            <a:pPr marL="345440" lvl="1" indent="-285750" algn="just" fontAlgn="auto">
              <a:lnSpc>
                <a:spcPct val="125000"/>
              </a:lnSpc>
              <a:buFont typeface="Arial" panose="020B0604020202020204" pitchFamily="34" charset="0"/>
              <a:buChar char="−"/>
            </a:pPr>
            <a:r>
              <a:rPr lang="zh-CN" sz="1600" noProof="0">
                <a:ln>
                  <a:noFill/>
                </a:ln>
                <a:solidFill>
                  <a:prstClr val="black"/>
                </a:solidFill>
                <a:effectLst/>
                <a:uLnTx/>
                <a:uFillTx/>
                <a:latin typeface="微软雅黑" panose="020B0503020204020204" pitchFamily="34" charset="-122"/>
                <a:ea typeface="微软雅黑" panose="020B0503020204020204" pitchFamily="34" charset="-122"/>
                <a:sym typeface="+mn-ea"/>
              </a:rPr>
              <a:t>第一章、测试环境</a:t>
            </a:r>
            <a:endParaRPr lang="zh-CN" sz="1600" noProof="0">
              <a:ln>
                <a:noFill/>
              </a:ln>
              <a:solidFill>
                <a:prstClr val="black"/>
              </a:solidFill>
              <a:effectLst/>
              <a:uLnTx/>
              <a:uFillTx/>
              <a:latin typeface="微软雅黑" panose="020B0503020204020204" pitchFamily="34" charset="-122"/>
              <a:ea typeface="微软雅黑" panose="020B0503020204020204" pitchFamily="34" charset="-122"/>
              <a:sym typeface="+mn-ea"/>
            </a:endParaRPr>
          </a:p>
          <a:p>
            <a:pPr marL="345440" lvl="1" indent="-285750" algn="just" fontAlgn="auto">
              <a:lnSpc>
                <a:spcPct val="125000"/>
              </a:lnSpc>
              <a:buFont typeface="Arial" panose="020B0604020202020204" pitchFamily="34" charset="0"/>
              <a:buChar char="−"/>
            </a:pPr>
            <a:r>
              <a:rPr lang="zh-CN" altLang="en-US" sz="1600" noProof="0">
                <a:ln>
                  <a:noFill/>
                </a:ln>
                <a:solidFill>
                  <a:prstClr val="black"/>
                </a:solidFill>
                <a:effectLst/>
                <a:uLnTx/>
                <a:uFillTx/>
                <a:latin typeface="微软雅黑" panose="020B0503020204020204" pitchFamily="34" charset="-122"/>
                <a:ea typeface="微软雅黑" panose="020B0503020204020204" pitchFamily="34" charset="-122"/>
                <a:sym typeface="+mn-ea"/>
              </a:rPr>
              <a:t>第二章、系统测试</a:t>
            </a:r>
            <a:endParaRPr lang="zh-CN" altLang="en-US" sz="1600" noProof="0">
              <a:ln>
                <a:noFill/>
              </a:ln>
              <a:solidFill>
                <a:prstClr val="black"/>
              </a:solidFill>
              <a:effectLst/>
              <a:uLnTx/>
              <a:uFillTx/>
              <a:latin typeface="微软雅黑" panose="020B0503020204020204" pitchFamily="34" charset="-122"/>
              <a:ea typeface="微软雅黑" panose="020B0503020204020204" pitchFamily="34" charset="-122"/>
              <a:sym typeface="+mn-ea"/>
            </a:endParaRPr>
          </a:p>
          <a:p>
            <a:pPr marL="345440" lvl="1" indent="-285750" algn="just" fontAlgn="auto">
              <a:lnSpc>
                <a:spcPct val="125000"/>
              </a:lnSpc>
              <a:buFont typeface="Arial" panose="020B0604020202020204" pitchFamily="34" charset="0"/>
              <a:buChar char="−"/>
            </a:pPr>
            <a:r>
              <a:rPr lang="zh-CN" altLang="en-US" sz="1600" noProof="0">
                <a:ln>
                  <a:noFill/>
                </a:ln>
                <a:solidFill>
                  <a:prstClr val="black"/>
                </a:solidFill>
                <a:effectLst/>
                <a:uLnTx/>
                <a:uFillTx/>
                <a:latin typeface="微软雅黑" panose="020B0503020204020204" pitchFamily="34" charset="-122"/>
                <a:ea typeface="微软雅黑" panose="020B0503020204020204" pitchFamily="34" charset="-122"/>
                <a:sym typeface="+mn-ea"/>
              </a:rPr>
              <a:t>第三章、本章小节</a:t>
            </a:r>
            <a:endParaRPr lang="zh-CN" altLang="en-US" sz="1600" noProof="0">
              <a:ln>
                <a:noFill/>
              </a:ln>
              <a:solidFill>
                <a:prstClr val="black"/>
              </a:solidFill>
              <a:effectLst/>
              <a:uLnTx/>
              <a:uFillTx/>
              <a:latin typeface="微软雅黑" panose="020B0503020204020204" pitchFamily="34" charset="-122"/>
              <a:ea typeface="微软雅黑" panose="020B0503020204020204" pitchFamily="34" charset="-122"/>
              <a:sym typeface="+mn-ea"/>
            </a:endParaRPr>
          </a:p>
        </p:txBody>
      </p:sp>
      <p:sp>
        <p:nvSpPr>
          <p:cNvPr id="15" name="文本框 14"/>
          <p:cNvSpPr txBox="1"/>
          <p:nvPr/>
        </p:nvSpPr>
        <p:spPr>
          <a:xfrm>
            <a:off x="232410" y="4371975"/>
            <a:ext cx="2909570" cy="398780"/>
          </a:xfrm>
          <a:prstGeom prst="rect">
            <a:avLst/>
          </a:prstGeom>
          <a:solidFill>
            <a:schemeClr val="accent1"/>
          </a:solidFill>
          <a:ln w="28575">
            <a:noFill/>
          </a:ln>
          <a:effectLst>
            <a:glow rad="63500">
              <a:schemeClr val="accent3">
                <a:satMod val="175000"/>
                <a:alpha val="40000"/>
              </a:schemeClr>
            </a:glow>
          </a:effectLst>
        </p:spPr>
        <p:txBody>
          <a:bodyPr wrap="square"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r>
              <a:rPr lang="zh-CN" altLang="en-US" dirty="0">
                <a:sym typeface="+mn-ea"/>
              </a:rPr>
              <a:t>普遍写法</a:t>
            </a:r>
            <a:endParaRPr lang="zh-CN" altLang="en-US" dirty="0">
              <a:solidFill>
                <a:prstClr val="white"/>
              </a:solidFill>
              <a:cs typeface="Arial" panose="020B0604020202020204" pitchFamily="34" charset="0"/>
              <a:sym typeface="+mn-ea"/>
            </a:endParaRPr>
          </a:p>
        </p:txBody>
      </p:sp>
      <p:grpSp>
        <p:nvGrpSpPr>
          <p:cNvPr id="31" name="组合 30"/>
          <p:cNvGrpSpPr/>
          <p:nvPr/>
        </p:nvGrpSpPr>
        <p:grpSpPr>
          <a:xfrm>
            <a:off x="3361690" y="3869110"/>
            <a:ext cx="5539105" cy="763905"/>
            <a:chOff x="-284740" y="5378970"/>
            <a:chExt cx="9334733" cy="768310"/>
          </a:xfrm>
        </p:grpSpPr>
        <p:sp>
          <p:nvSpPr>
            <p:cNvPr id="32" name="矩形 31"/>
            <p:cNvSpPr/>
            <p:nvPr/>
          </p:nvSpPr>
          <p:spPr>
            <a:xfrm>
              <a:off x="2134821" y="5378970"/>
              <a:ext cx="6915172" cy="767671"/>
            </a:xfrm>
            <a:prstGeom prst="rect">
              <a:avLst/>
            </a:prstGeom>
            <a:solidFill>
              <a:schemeClr val="bg1"/>
            </a:solidFill>
            <a:ln w="28575">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nSpc>
                  <a:spcPct val="125000"/>
                </a:lnSpc>
                <a:buFont typeface="Arial" panose="020B0604020202020204" pitchFamily="34" charset="0"/>
                <a:buNone/>
              </a:pPr>
              <a:r>
                <a:rPr lang="zh-CN" altLang="en-US" sz="1400" b="1" dirty="0">
                  <a:solidFill>
                    <a:schemeClr val="tx1"/>
                  </a:solidFill>
                  <a:latin typeface="微软雅黑" panose="020B0503020204020204" pitchFamily="34" charset="-122"/>
                  <a:ea typeface="微软雅黑" panose="020B0503020204020204" pitchFamily="34" charset="-122"/>
                </a:rPr>
                <a:t>使用拓扑图和表格的形式简单介绍系统的部署环境，配置信息，网络信息等。</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33" name="矩形 32"/>
            <p:cNvSpPr/>
            <p:nvPr/>
          </p:nvSpPr>
          <p:spPr>
            <a:xfrm>
              <a:off x="-284740" y="5378970"/>
              <a:ext cx="2457015" cy="768310"/>
            </a:xfrm>
            <a:prstGeom prst="rect">
              <a:avLst/>
            </a:prstGeom>
            <a:solidFill>
              <a:srgbClr val="0070C0"/>
            </a:solidFill>
            <a:ln w="2857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r>
                <a:rPr lang="zh-CN" altLang="en-US" sz="1600" b="1" dirty="0">
                  <a:ln w="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系统部署环境介绍</a:t>
              </a:r>
              <a:endParaRPr lang="zh-CN" altLang="en-US" sz="1600" b="1" dirty="0">
                <a:ln w="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4" name="组合 3"/>
          <p:cNvGrpSpPr/>
          <p:nvPr/>
        </p:nvGrpSpPr>
        <p:grpSpPr>
          <a:xfrm>
            <a:off x="3361690" y="4723185"/>
            <a:ext cx="5547995" cy="1066800"/>
            <a:chOff x="-284740" y="5221859"/>
            <a:chExt cx="9349715" cy="1072951"/>
          </a:xfrm>
        </p:grpSpPr>
        <p:sp>
          <p:nvSpPr>
            <p:cNvPr id="8" name="矩形 7"/>
            <p:cNvSpPr/>
            <p:nvPr/>
          </p:nvSpPr>
          <p:spPr>
            <a:xfrm>
              <a:off x="2134821" y="5223775"/>
              <a:ext cx="6930154" cy="1062094"/>
            </a:xfrm>
            <a:prstGeom prst="rect">
              <a:avLst/>
            </a:prstGeom>
            <a:solidFill>
              <a:schemeClr val="bg1"/>
            </a:solidFill>
            <a:ln w="28575">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nSpc>
                  <a:spcPct val="125000"/>
                </a:lnSpc>
                <a:buFont typeface="Arial" panose="020B0604020202020204" pitchFamily="34" charset="0"/>
                <a:buNone/>
              </a:pPr>
              <a:r>
                <a:rPr lang="zh-CN" altLang="en-US" sz="1400" b="1" dirty="0">
                  <a:solidFill>
                    <a:srgbClr val="FF0000"/>
                  </a:solidFill>
                  <a:latin typeface="微软雅黑" panose="020B0503020204020204" pitchFamily="34" charset="-122"/>
                  <a:ea typeface="微软雅黑" panose="020B0503020204020204" pitchFamily="34" charset="-122"/>
                </a:rPr>
                <a:t>设计实验测试用例</a:t>
              </a:r>
              <a:r>
                <a:rPr lang="zh-CN" altLang="en-US" sz="1400" b="1" dirty="0">
                  <a:solidFill>
                    <a:schemeClr val="tx1"/>
                  </a:solidFill>
                  <a:latin typeface="微软雅黑" panose="020B0503020204020204" pitchFamily="34" charset="-122"/>
                  <a:ea typeface="微软雅黑" panose="020B0503020204020204" pitchFamily="34" charset="-122"/>
                </a:rPr>
                <a:t>，包括模拟的测试数据，并发数等。</a:t>
              </a:r>
              <a:r>
                <a:rPr lang="zh-CN" altLang="en-US" sz="1400" b="1" dirty="0">
                  <a:solidFill>
                    <a:srgbClr val="FF0000"/>
                  </a:solidFill>
                  <a:latin typeface="微软雅黑" panose="020B0503020204020204" pitchFamily="34" charset="-122"/>
                  <a:ea typeface="微软雅黑" panose="020B0503020204020204" pitchFamily="34" charset="-122"/>
                </a:rPr>
                <a:t>确定算法的衡量指标</a:t>
              </a:r>
              <a:r>
                <a:rPr lang="zh-CN" altLang="en-US" sz="1400" b="1" dirty="0">
                  <a:solidFill>
                    <a:schemeClr val="tx1"/>
                  </a:solidFill>
                  <a:latin typeface="微软雅黑" panose="020B0503020204020204" pitchFamily="34" charset="-122"/>
                  <a:ea typeface="微软雅黑" panose="020B0503020204020204" pitchFamily="34" charset="-122"/>
                </a:rPr>
                <a:t>，常用的有均方根误差、错误率、平均响应时间等。并</a:t>
              </a:r>
              <a:r>
                <a:rPr lang="zh-CN" altLang="en-US" sz="1400" b="1" dirty="0">
                  <a:solidFill>
                    <a:srgbClr val="FF0000"/>
                  </a:solidFill>
                  <a:latin typeface="微软雅黑" panose="020B0503020204020204" pitchFamily="34" charset="-122"/>
                  <a:ea typeface="微软雅黑" panose="020B0503020204020204" pitchFamily="34" charset="-122"/>
                </a:rPr>
                <a:t>通过设置对照组，突出本文论文的优势在哪里</a:t>
              </a:r>
              <a:r>
                <a:rPr lang="zh-CN" altLang="en-US" sz="1400" b="1" dirty="0">
                  <a:solidFill>
                    <a:schemeClr val="tx1"/>
                  </a:solidFill>
                  <a:latin typeface="微软雅黑" panose="020B0503020204020204" pitchFamily="34" charset="-122"/>
                  <a:ea typeface="微软雅黑" panose="020B0503020204020204" pitchFamily="34" charset="-122"/>
                </a:rPr>
                <a:t>。</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9" name="矩形 8"/>
            <p:cNvSpPr/>
            <p:nvPr/>
          </p:nvSpPr>
          <p:spPr>
            <a:xfrm>
              <a:off x="-284740" y="5221859"/>
              <a:ext cx="2423842" cy="1072951"/>
            </a:xfrm>
            <a:prstGeom prst="rect">
              <a:avLst/>
            </a:prstGeom>
            <a:solidFill>
              <a:srgbClr val="0070C0"/>
            </a:solidFill>
            <a:ln w="2857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r>
                <a:rPr lang="zh-CN" altLang="en-US" sz="1600" b="1" dirty="0">
                  <a:ln w="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测试方案设计</a:t>
              </a:r>
              <a:endParaRPr lang="zh-CN" altLang="en-US" sz="1600" b="1" dirty="0">
                <a:ln w="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0" name="组合 9"/>
          <p:cNvGrpSpPr/>
          <p:nvPr/>
        </p:nvGrpSpPr>
        <p:grpSpPr>
          <a:xfrm>
            <a:off x="3361690" y="5872535"/>
            <a:ext cx="5539105" cy="910641"/>
            <a:chOff x="-284740" y="5378970"/>
            <a:chExt cx="9334733" cy="915892"/>
          </a:xfrm>
        </p:grpSpPr>
        <p:sp>
          <p:nvSpPr>
            <p:cNvPr id="12" name="矩形 11"/>
            <p:cNvSpPr/>
            <p:nvPr/>
          </p:nvSpPr>
          <p:spPr>
            <a:xfrm>
              <a:off x="2134821" y="5378970"/>
              <a:ext cx="6915172" cy="906899"/>
            </a:xfrm>
            <a:prstGeom prst="rect">
              <a:avLst/>
            </a:prstGeom>
            <a:solidFill>
              <a:schemeClr val="bg1"/>
            </a:solidFill>
            <a:ln w="28575">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nSpc>
                  <a:spcPct val="125000"/>
                </a:lnSpc>
                <a:buFont typeface="Arial" panose="020B0604020202020204" pitchFamily="34" charset="0"/>
                <a:buNone/>
              </a:pPr>
              <a:r>
                <a:rPr lang="zh-CN" altLang="en-US" sz="1400" b="1" dirty="0">
                  <a:solidFill>
                    <a:schemeClr val="tx1"/>
                  </a:solidFill>
                  <a:latin typeface="微软雅黑" panose="020B0503020204020204" pitchFamily="34" charset="-122"/>
                  <a:ea typeface="微软雅黑" panose="020B0503020204020204" pitchFamily="34" charset="-122"/>
                </a:rPr>
                <a:t>对测试数据进行合理分析，解释数据为什么会有</a:t>
              </a:r>
              <a:r>
                <a:rPr lang="zh-CN" altLang="en-US" sz="1400" b="1" dirty="0">
                  <a:solidFill>
                    <a:schemeClr val="tx1"/>
                  </a:solidFill>
                  <a:latin typeface="微软雅黑" panose="020B0503020204020204" pitchFamily="34" charset="-122"/>
                  <a:ea typeface="微软雅黑" panose="020B0503020204020204" pitchFamily="34" charset="-122"/>
                </a:rPr>
                <a:t>这种表现形式，最终的测试结果是否满足预期的要求。</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16" name="矩形 15"/>
            <p:cNvSpPr/>
            <p:nvPr/>
          </p:nvSpPr>
          <p:spPr>
            <a:xfrm>
              <a:off x="-284740" y="5378970"/>
              <a:ext cx="2419738" cy="915892"/>
            </a:xfrm>
            <a:prstGeom prst="rect">
              <a:avLst/>
            </a:prstGeom>
            <a:solidFill>
              <a:srgbClr val="0070C0"/>
            </a:solidFill>
            <a:ln w="2857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r>
                <a:rPr lang="zh-CN" altLang="en-US" sz="1600" b="1" dirty="0">
                  <a:ln w="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测试数据分析</a:t>
              </a:r>
              <a:endParaRPr lang="zh-CN" altLang="en-US" sz="1600" b="1" dirty="0">
                <a:ln w="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5" grpId="0" bldLvl="0" animBg="1"/>
      <p:bldP spid="2" grpId="1" animBg="1"/>
      <p:bldP spid="15"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6" name="TextBox 19"/>
          <p:cNvSpPr txBox="1">
            <a:spLocks noChangeArrowheads="1"/>
          </p:cNvSpPr>
          <p:nvPr/>
        </p:nvSpPr>
        <p:spPr bwMode="auto">
          <a:xfrm>
            <a:off x="622300" y="142874"/>
            <a:ext cx="8342188" cy="5530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base" hangingPunct="1">
              <a:spcBef>
                <a:spcPct val="0"/>
              </a:spcBef>
              <a:spcAft>
                <a:spcPct val="0"/>
              </a:spcAft>
            </a:pPr>
            <a:r>
              <a:rPr lang="zh-CN" altLang="en-US" sz="30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批量清算</a:t>
            </a:r>
            <a:r>
              <a:rPr lang="zh-CN" altLang="en-US" sz="30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测试</a:t>
            </a:r>
            <a:endParaRPr lang="zh-CN" altLang="en-US" sz="3000" b="1"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灯片编号占位符 3"/>
          <p:cNvSpPr>
            <a:spLocks noGrp="1"/>
          </p:cNvSpPr>
          <p:nvPr>
            <p:ph type="sldNum" sz="quarter" idx="12"/>
          </p:nvPr>
        </p:nvSpPr>
        <p:spPr/>
        <p:txBody>
          <a:bodyPr/>
          <a:lstStyle/>
          <a:p>
            <a:fld id="{94B6E62B-4DEC-4954-AD3A-658470571C9E}" type="slidenum">
              <a:rPr lang="zh-CN" altLang="en-US" smtClean="0"/>
            </a:fld>
            <a:endParaRPr lang="zh-CN" altLang="en-US" dirty="0"/>
          </a:p>
        </p:txBody>
      </p:sp>
      <p:sp>
        <p:nvSpPr>
          <p:cNvPr id="23" name="圆角矩形 22"/>
          <p:cNvSpPr/>
          <p:nvPr/>
        </p:nvSpPr>
        <p:spPr>
          <a:xfrm>
            <a:off x="288290" y="1058545"/>
            <a:ext cx="8567420" cy="1654175"/>
          </a:xfrm>
          <a:prstGeom prst="roundRect">
            <a:avLst>
              <a:gd name="adj" fmla="val 11014"/>
            </a:avLst>
          </a:prstGeom>
          <a:solidFill>
            <a:schemeClr val="bg1"/>
          </a:solidFill>
          <a:ln w="57150">
            <a:solidFill>
              <a:schemeClr val="bg1">
                <a:lumMod val="50000"/>
              </a:schemeClr>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5000"/>
              </a:lnSpc>
            </a:pPr>
            <a:r>
              <a:rPr lang="zh-CN" altLang="en-US" sz="1600"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银行理财分销系统为金融企业的核心软件系统，属于数据密集、业务密集型系统，所以确保系统</a:t>
            </a:r>
            <a:r>
              <a:rPr lang="zh-CN" altLang="en-US" sz="1600" b="1" dirty="0">
                <a:ln w="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批量清算整体流程的正确执行</a:t>
            </a:r>
            <a:r>
              <a:rPr lang="zh-CN" altLang="en-US" sz="1600"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为测试过程中最重要的工作任务。此外还要保证</a:t>
            </a:r>
            <a:r>
              <a:rPr lang="zh-CN" altLang="en-US" sz="1600" b="1" dirty="0">
                <a:ln w="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百万级数据量下的批量清算能在半小时以内完成</a:t>
            </a:r>
            <a:r>
              <a:rPr lang="zh-CN" altLang="en-US" sz="1600"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。本文主要对批量清算模块进行性能测试和功能测试。选取具有代表性的重要交易，分别是开户、认购、申购、赎回和分红。</a:t>
            </a:r>
            <a:endParaRPr lang="zh-CN" altLang="en-US" sz="1600"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2" name="表格 1"/>
          <p:cNvGraphicFramePr/>
          <p:nvPr>
            <p:custDataLst>
              <p:tags r:id="rId1"/>
            </p:custDataLst>
          </p:nvPr>
        </p:nvGraphicFramePr>
        <p:xfrm>
          <a:off x="288290" y="3672840"/>
          <a:ext cx="4825365" cy="2444750"/>
        </p:xfrm>
        <a:graphic>
          <a:graphicData uri="http://schemas.openxmlformats.org/drawingml/2006/table">
            <a:tbl>
              <a:tblPr firstRow="1" bandRow="1">
                <a:tableStyleId>{5940675A-B579-460E-94D1-54222C63F5DA}</a:tableStyleId>
              </a:tblPr>
              <a:tblGrid>
                <a:gridCol w="1874520"/>
                <a:gridCol w="1068070"/>
                <a:gridCol w="1882775"/>
              </a:tblGrid>
              <a:tr h="268605">
                <a:tc>
                  <a:txBody>
                    <a:bodyPr/>
                    <a:p>
                      <a:pPr indent="0" algn="ctr">
                        <a:buNone/>
                      </a:pPr>
                      <a:r>
                        <a:rPr lang="en-US" sz="1400" b="0">
                          <a:latin typeface="黑体" panose="02010609060101010101" pitchFamily="49" charset="-122"/>
                          <a:ea typeface="黑体" panose="02010609060101010101" pitchFamily="49" charset="-122"/>
                          <a:cs typeface="Times New Roman" panose="02020603050405020304" pitchFamily="18" charset="0"/>
                        </a:rPr>
                        <a:t>服务器</a:t>
                      </a:r>
                      <a:endParaRPr lang="en-US" altLang="en-US" sz="1400" b="0">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cap="flat">
                      <a:noFill/>
                    </a:lnB>
                    <a:lnTlToBr>
                      <a:noFill/>
                    </a:lnTlToBr>
                    <a:lnBlToTr>
                      <a:noFill/>
                    </a:lnBlToTr>
                    <a:solidFill>
                      <a:srgbClr val="FFFFFF"/>
                    </a:solidFill>
                  </a:tcPr>
                </a:tc>
                <a:tc gridSpan="2">
                  <a:txBody>
                    <a:bodyPr/>
                    <a:p>
                      <a:pPr indent="0" algn="ctr">
                        <a:buNone/>
                      </a:pPr>
                      <a:r>
                        <a:rPr lang="en-US" sz="1400" b="0">
                          <a:latin typeface="黑体" panose="02010609060101010101" pitchFamily="49" charset="-122"/>
                          <a:ea typeface="黑体" panose="02010609060101010101" pitchFamily="49" charset="-122"/>
                          <a:cs typeface="Times New Roman" panose="02020603050405020304" pitchFamily="18" charset="0"/>
                        </a:rPr>
                        <a:t>性能测试环境</a:t>
                      </a:r>
                      <a:endParaRPr lang="en-US" altLang="en-US" sz="1400" b="0">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vert="horz" anchor="ctr" anchorCtr="0">
                    <a:lnL>
                      <a:noFill/>
                    </a:lnL>
                    <a:lnR cap="flat">
                      <a:noFill/>
                    </a:lnR>
                    <a:lnT w="19050" cap="flat" cmpd="sng">
                      <a:solidFill>
                        <a:srgbClr val="080000"/>
                      </a:solidFill>
                      <a:prstDash val="solid"/>
                      <a:headEnd type="none" w="med" len="med"/>
                      <a:tailEnd type="none" w="med" len="med"/>
                    </a:lnT>
                    <a:lnB cap="flat">
                      <a:noFill/>
                    </a:lnB>
                    <a:lnTlToBr>
                      <a:noFill/>
                    </a:lnTlToBr>
                    <a:lnBlToTr>
                      <a:noFill/>
                    </a:lnBlToTr>
                    <a:solidFill>
                      <a:srgbClr val="FFFFFF"/>
                    </a:solidFill>
                  </a:tcPr>
                </a:tc>
                <a:tc hMerge="1">
                  <a:tcPr>
                    <a:lnR cap="flat">
                      <a:noFill/>
                    </a:lnR>
                    <a:lnT w="19050" cap="flat" cmpd="sng">
                      <a:solidFill>
                        <a:srgbClr val="080000"/>
                      </a:solidFill>
                      <a:prstDash val="solid"/>
                      <a:headEnd type="none" w="med" len="med"/>
                      <a:tailEnd type="none" w="med" len="med"/>
                    </a:lnT>
                    <a:lnB cap="flat">
                      <a:noFill/>
                    </a:lnB>
                  </a:tcPr>
                </a:tc>
              </a:tr>
              <a:tr h="245745">
                <a:tc>
                  <a:txBody>
                    <a:bodyPr/>
                    <a:p>
                      <a:pPr indent="0" algn="ctr">
                        <a:buNone/>
                      </a:pPr>
                      <a:r>
                        <a:rPr lang="en-US" sz="1400" b="0">
                          <a:latin typeface="黑体" panose="02010609060101010101" pitchFamily="49" charset="-122"/>
                          <a:ea typeface="黑体" panose="02010609060101010101" pitchFamily="49" charset="-122"/>
                          <a:cs typeface="Times New Roman" panose="02020603050405020304" pitchFamily="18" charset="0"/>
                        </a:rPr>
                        <a:t> </a:t>
                      </a:r>
                      <a:endParaRPr lang="en-US" altLang="en-US" sz="1400" b="0">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400" b="0">
                          <a:latin typeface="黑体" panose="02010609060101010101" pitchFamily="49" charset="-122"/>
                          <a:ea typeface="黑体" panose="02010609060101010101" pitchFamily="49" charset="-122"/>
                          <a:cs typeface="Times New Roman" panose="02020603050405020304" pitchFamily="18" charset="0"/>
                        </a:rPr>
                        <a:t>硬件配置</a:t>
                      </a:r>
                      <a:endParaRPr lang="en-US" altLang="en-US" sz="1400" b="0">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400" b="0">
                          <a:latin typeface="黑体" panose="02010609060101010101" pitchFamily="49" charset="-122"/>
                          <a:ea typeface="黑体" panose="02010609060101010101" pitchFamily="49" charset="-122"/>
                          <a:cs typeface="Times New Roman" panose="02020603050405020304" pitchFamily="18" charset="0"/>
                        </a:rPr>
                        <a:t>软件配置</a:t>
                      </a:r>
                      <a:endParaRPr lang="en-US" altLang="en-US" sz="1400" b="0">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vert="horz" anchor="ctr" anchorCtr="0">
                    <a:lnL>
                      <a:noFill/>
                    </a:lnL>
                    <a:lnR cap="flat">
                      <a:noFill/>
                    </a:lnR>
                    <a:lnT cap="flat">
                      <a:noFill/>
                    </a:lnT>
                    <a:lnB w="19050" cap="flat" cmpd="sng">
                      <a:solidFill>
                        <a:srgbClr val="080000"/>
                      </a:solidFill>
                      <a:prstDash val="solid"/>
                      <a:headEnd type="none" w="med" len="med"/>
                      <a:tailEnd type="none" w="med" len="med"/>
                    </a:lnB>
                    <a:lnTlToBr>
                      <a:noFill/>
                    </a:lnTlToBr>
                    <a:lnBlToTr>
                      <a:noFill/>
                    </a:lnBlToTr>
                    <a:solidFill>
                      <a:srgbClr val="FFFFFF"/>
                    </a:solidFill>
                  </a:tcPr>
                </a:tc>
              </a:tr>
              <a:tr h="481965">
                <a:tc>
                  <a:txBody>
                    <a:bodyPr/>
                    <a:p>
                      <a:pPr indent="0" algn="ctr">
                        <a:buNone/>
                      </a:pPr>
                      <a:r>
                        <a:rPr lang="en-US" sz="1400" b="0">
                          <a:latin typeface="黑体" panose="02010609060101010101" pitchFamily="49" charset="-122"/>
                          <a:ea typeface="黑体" panose="02010609060101010101" pitchFamily="49" charset="-122"/>
                          <a:cs typeface="宋体" panose="02010600030101010101" pitchFamily="2" charset="-122"/>
                        </a:rPr>
                        <a:t>10.254.151.3(poc-app-01)</a:t>
                      </a:r>
                      <a:endParaRPr lang="en-US" altLang="en-US" sz="1400" b="0">
                        <a:latin typeface="黑体" panose="02010609060101010101" pitchFamily="49" charset="-122"/>
                        <a:ea typeface="黑体" panose="02010609060101010101" pitchFamily="49" charset="-122"/>
                        <a:cs typeface="宋体" panose="02010600030101010101" pitchFamily="2" charset="-122"/>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400" b="0">
                          <a:latin typeface="黑体" panose="02010609060101010101" pitchFamily="49" charset="-122"/>
                          <a:ea typeface="黑体" panose="02010609060101010101" pitchFamily="49" charset="-122"/>
                          <a:cs typeface="宋体" panose="02010600030101010101" pitchFamily="2" charset="-122"/>
                        </a:rPr>
                        <a:t>4c16g</a:t>
                      </a:r>
                      <a:endParaRPr lang="en-US" altLang="en-US" sz="1400" b="0">
                        <a:latin typeface="黑体" panose="02010609060101010101" pitchFamily="49" charset="-122"/>
                        <a:ea typeface="黑体" panose="02010609060101010101" pitchFamily="49" charset="-122"/>
                        <a:cs typeface="宋体" panose="02010600030101010101" pitchFamily="2" charset="-122"/>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400" b="0">
                          <a:latin typeface="黑体" panose="02010609060101010101" pitchFamily="49" charset="-122"/>
                          <a:ea typeface="黑体" panose="02010609060101010101" pitchFamily="49" charset="-122"/>
                          <a:cs typeface="宋体" panose="02010600030101010101" pitchFamily="2" charset="-122"/>
                        </a:rPr>
                        <a:t>Redis3.12   Jdk1.8</a:t>
                      </a:r>
                      <a:endParaRPr lang="en-US" altLang="en-US" sz="1400" b="0">
                        <a:latin typeface="黑体" panose="02010609060101010101" pitchFamily="49" charset="-122"/>
                        <a:ea typeface="黑体" panose="02010609060101010101" pitchFamily="49" charset="-122"/>
                        <a:cs typeface="宋体" panose="02010600030101010101" pitchFamily="2" charset="-122"/>
                      </a:endParaRPr>
                    </a:p>
                  </a:txBody>
                  <a:tcPr marL="68580" marR="68580" marT="0" marB="0" vert="horz" anchor="ctr" anchorCtr="0">
                    <a:lnL>
                      <a:noFill/>
                    </a:lnL>
                    <a:lnR cap="flat">
                      <a:noFill/>
                    </a:lnR>
                    <a:lnT w="19050" cap="flat" cmpd="sng">
                      <a:solidFill>
                        <a:srgbClr val="080000"/>
                      </a:solidFill>
                      <a:prstDash val="solid"/>
                      <a:headEnd type="none" w="med" len="med"/>
                      <a:tailEnd type="none" w="med" len="med"/>
                    </a:lnT>
                    <a:lnB cap="flat">
                      <a:noFill/>
                    </a:lnB>
                    <a:lnTlToBr>
                      <a:noFill/>
                    </a:lnTlToBr>
                    <a:lnBlToTr>
                      <a:noFill/>
                    </a:lnBlToTr>
                    <a:noFill/>
                  </a:tcPr>
                </a:tc>
              </a:tr>
              <a:tr h="483870">
                <a:tc>
                  <a:txBody>
                    <a:bodyPr/>
                    <a:p>
                      <a:pPr indent="0" algn="ctr">
                        <a:buNone/>
                      </a:pPr>
                      <a:r>
                        <a:rPr lang="en-US" sz="1400" b="0">
                          <a:latin typeface="黑体" panose="02010609060101010101" pitchFamily="49" charset="-122"/>
                          <a:ea typeface="黑体" panose="02010609060101010101" pitchFamily="49" charset="-122"/>
                          <a:cs typeface="宋体" panose="02010600030101010101" pitchFamily="2" charset="-122"/>
                        </a:rPr>
                        <a:t>10.254.151.4(poc-app-02)</a:t>
                      </a:r>
                      <a:endParaRPr lang="en-US" altLang="en-US" sz="1400" b="0">
                        <a:latin typeface="黑体" panose="02010609060101010101" pitchFamily="49" charset="-122"/>
                        <a:ea typeface="黑体" panose="02010609060101010101" pitchFamily="49"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黑体" panose="02010609060101010101" pitchFamily="49" charset="-122"/>
                          <a:ea typeface="黑体" panose="02010609060101010101" pitchFamily="49" charset="-122"/>
                          <a:cs typeface="宋体" panose="02010600030101010101" pitchFamily="2" charset="-122"/>
                        </a:rPr>
                        <a:t>4c16g</a:t>
                      </a:r>
                      <a:endParaRPr lang="en-US" altLang="en-US" sz="1400" b="0">
                        <a:latin typeface="黑体" panose="02010609060101010101" pitchFamily="49" charset="-122"/>
                        <a:ea typeface="黑体" panose="02010609060101010101" pitchFamily="49"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黑体" panose="02010609060101010101" pitchFamily="49" charset="-122"/>
                          <a:ea typeface="黑体" panose="02010609060101010101" pitchFamily="49" charset="-122"/>
                          <a:cs typeface="宋体" panose="02010600030101010101" pitchFamily="2" charset="-122"/>
                        </a:rPr>
                        <a:t>Redis3.12   Jdk1.8</a:t>
                      </a:r>
                      <a:endParaRPr lang="en-US" altLang="en-US" sz="1400" b="0">
                        <a:latin typeface="黑体" panose="02010609060101010101" pitchFamily="49" charset="-122"/>
                        <a:ea typeface="黑体" panose="02010609060101010101" pitchFamily="49" charset="-122"/>
                        <a:cs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481330">
                <a:tc>
                  <a:txBody>
                    <a:bodyPr/>
                    <a:p>
                      <a:pPr indent="0" algn="ctr">
                        <a:buNone/>
                      </a:pPr>
                      <a:r>
                        <a:rPr lang="en-US" sz="1400" b="0">
                          <a:latin typeface="黑体" panose="02010609060101010101" pitchFamily="49" charset="-122"/>
                          <a:ea typeface="黑体" panose="02010609060101010101" pitchFamily="49" charset="-122"/>
                          <a:cs typeface="宋体" panose="02010600030101010101" pitchFamily="2" charset="-122"/>
                        </a:rPr>
                        <a:t>10.254.152.3(db-server-01)</a:t>
                      </a:r>
                      <a:endParaRPr lang="en-US" altLang="en-US" sz="1400" b="0">
                        <a:latin typeface="黑体" panose="02010609060101010101" pitchFamily="49" charset="-122"/>
                        <a:ea typeface="黑体" panose="02010609060101010101" pitchFamily="49"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黑体" panose="02010609060101010101" pitchFamily="49" charset="-122"/>
                          <a:ea typeface="黑体" panose="02010609060101010101" pitchFamily="49" charset="-122"/>
                          <a:cs typeface="宋体" panose="02010600030101010101" pitchFamily="2" charset="-122"/>
                        </a:rPr>
                        <a:t>8c32g</a:t>
                      </a:r>
                      <a:endParaRPr lang="en-US" altLang="en-US" sz="1400" b="0">
                        <a:latin typeface="黑体" panose="02010609060101010101" pitchFamily="49" charset="-122"/>
                        <a:ea typeface="黑体" panose="02010609060101010101" pitchFamily="49"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黑体" panose="02010609060101010101" pitchFamily="49" charset="-122"/>
                          <a:ea typeface="黑体" panose="02010609060101010101" pitchFamily="49" charset="-122"/>
                          <a:cs typeface="宋体" panose="02010600030101010101" pitchFamily="2" charset="-122"/>
                        </a:rPr>
                        <a:t>Mysql8</a:t>
                      </a:r>
                      <a:endParaRPr lang="en-US" altLang="en-US" sz="1400" b="0">
                        <a:latin typeface="黑体" panose="02010609060101010101" pitchFamily="49" charset="-122"/>
                        <a:ea typeface="黑体" panose="02010609060101010101" pitchFamily="49" charset="-122"/>
                        <a:cs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483235">
                <a:tc>
                  <a:txBody>
                    <a:bodyPr/>
                    <a:p>
                      <a:pPr indent="0" algn="ctr">
                        <a:buNone/>
                      </a:pPr>
                      <a:r>
                        <a:rPr lang="en-US" sz="1400" b="0">
                          <a:latin typeface="黑体" panose="02010609060101010101" pitchFamily="49" charset="-122"/>
                          <a:ea typeface="黑体" panose="02010609060101010101" pitchFamily="49" charset="-122"/>
                          <a:cs typeface="宋体" panose="02010600030101010101" pitchFamily="2" charset="-122"/>
                        </a:rPr>
                        <a:t>10.254.152.4(db-server-02)</a:t>
                      </a:r>
                      <a:endParaRPr lang="en-US" altLang="en-US" sz="1400" b="0">
                        <a:latin typeface="黑体" panose="02010609060101010101" pitchFamily="49" charset="-122"/>
                        <a:ea typeface="黑体" panose="02010609060101010101" pitchFamily="49" charset="-122"/>
                        <a:cs typeface="宋体" panose="02010600030101010101" pitchFamily="2" charset="-122"/>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黑体" panose="02010609060101010101" pitchFamily="49" charset="-122"/>
                          <a:ea typeface="黑体" panose="02010609060101010101" pitchFamily="49" charset="-122"/>
                          <a:cs typeface="宋体" panose="02010600030101010101" pitchFamily="2" charset="-122"/>
                        </a:rPr>
                        <a:t>8c32g</a:t>
                      </a:r>
                      <a:endParaRPr lang="en-US" altLang="en-US" sz="1400" b="0">
                        <a:latin typeface="黑体" panose="02010609060101010101" pitchFamily="49" charset="-122"/>
                        <a:ea typeface="黑体" panose="02010609060101010101" pitchFamily="49" charset="-122"/>
                        <a:cs typeface="宋体" panose="02010600030101010101" pitchFamily="2" charset="-122"/>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黑体" panose="02010609060101010101" pitchFamily="49" charset="-122"/>
                          <a:ea typeface="黑体" panose="02010609060101010101" pitchFamily="49" charset="-122"/>
                          <a:cs typeface="宋体" panose="02010600030101010101" pitchFamily="2" charset="-122"/>
                        </a:rPr>
                        <a:t>Mysql8</a:t>
                      </a:r>
                      <a:endParaRPr lang="en-US" altLang="en-US" sz="1400" b="0">
                        <a:latin typeface="黑体" panose="02010609060101010101" pitchFamily="49" charset="-122"/>
                        <a:ea typeface="黑体" panose="02010609060101010101" pitchFamily="49" charset="-122"/>
                        <a:cs typeface="宋体" panose="02010600030101010101" pitchFamily="2" charset="-122"/>
                      </a:endParaRPr>
                    </a:p>
                  </a:txBody>
                  <a:tcPr marL="68580" marR="68580" marT="0" marB="0" vert="horz" anchor="ctr" anchorCtr="0">
                    <a:lnL>
                      <a:noFill/>
                    </a:lnL>
                    <a:lnR cap="flat">
                      <a:noFill/>
                    </a:lnR>
                    <a:lnT cap="flat">
                      <a:noFill/>
                    </a:lnT>
                    <a:lnB w="1905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5" name="文本框 4"/>
          <p:cNvSpPr txBox="1"/>
          <p:nvPr/>
        </p:nvSpPr>
        <p:spPr>
          <a:xfrm>
            <a:off x="287973" y="2993086"/>
            <a:ext cx="2008339" cy="398780"/>
          </a:xfrm>
          <a:prstGeom prst="rect">
            <a:avLst/>
          </a:prstGeom>
          <a:solidFill>
            <a:srgbClr val="0070C0"/>
          </a:solidFill>
          <a:ln w="28575">
            <a:solidFill>
              <a:srgbClr val="0070C0"/>
            </a:solidFill>
          </a:ln>
          <a:effectLst>
            <a:glow rad="63500">
              <a:schemeClr val="accent3">
                <a:satMod val="175000"/>
                <a:alpha val="40000"/>
              </a:schemeClr>
            </a:glow>
          </a:effectLst>
        </p:spPr>
        <p:txBody>
          <a:bodyPr wrap="square"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pPr algn="ctr"/>
            <a:r>
              <a:rPr lang="zh-CN" altLang="en-US" dirty="0">
                <a:ln w="0"/>
                <a:effectLst>
                  <a:outerShdw blurRad="38100" dist="19050" dir="2700000" algn="tl" rotWithShape="0">
                    <a:schemeClr val="dk1">
                      <a:alpha val="40000"/>
                    </a:schemeClr>
                  </a:outerShdw>
                </a:effectLst>
              </a:rPr>
              <a:t>实验环境</a:t>
            </a:r>
            <a:endParaRPr lang="zh-CN" altLang="en-US" dirty="0">
              <a:ln w="0"/>
              <a:effectLst>
                <a:outerShdw blurRad="38100" dist="19050" dir="2700000" algn="tl" rotWithShape="0">
                  <a:schemeClr val="dk1">
                    <a:alpha val="40000"/>
                  </a:schemeClr>
                </a:outerShdw>
              </a:effectLst>
            </a:endParaRPr>
          </a:p>
        </p:txBody>
      </p:sp>
      <p:sp>
        <p:nvSpPr>
          <p:cNvPr id="3" name="矩形 2"/>
          <p:cNvSpPr/>
          <p:nvPr/>
        </p:nvSpPr>
        <p:spPr>
          <a:xfrm>
            <a:off x="5781040" y="3672840"/>
            <a:ext cx="2993390" cy="2353310"/>
          </a:xfrm>
          <a:prstGeom prst="rect">
            <a:avLst/>
          </a:prstGeom>
          <a:noFill/>
          <a:ln w="28575">
            <a:solidFill>
              <a:srgbClr val="8FAAD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indent="0" algn="just">
              <a:lnSpc>
                <a:spcPct val="125000"/>
              </a:lnSpc>
              <a:buFont typeface="Wingdings" panose="05000000000000000000" pitchFamily="2" charset="2"/>
              <a:buNone/>
            </a:pPr>
            <a:r>
              <a:rPr lang="zh-CN" altLang="en-US" sz="1400" dirty="0">
                <a:ln w="0"/>
                <a:solidFill>
                  <a:schemeClr val="tx1">
                    <a:lumMod val="95000"/>
                    <a:lumOff val="5000"/>
                  </a:schemeClr>
                </a:solidFill>
                <a:latin typeface="黑体" panose="02010609060101010101" pitchFamily="49" charset="-122"/>
                <a:ea typeface="黑体" panose="02010609060101010101" pitchFamily="49" charset="-122"/>
                <a:cs typeface="Times New Roman" panose="02020603050405020304" pitchFamily="18" charset="0"/>
              </a:rPr>
              <a:t>账户中心批处理服务，理财公共批处理服务以及理财交易批处理服务部署到两台PC机上，分为两个交易片区进行测试，公共系统相关微服务只需部署到其中一台PC机上，中间件单独部署到一台PC机上。数据库需部署到两台PC机上，交易库以及账户库分两个片区。</a:t>
            </a:r>
            <a:endParaRPr lang="zh-CN" altLang="en-US" sz="1400" dirty="0">
              <a:ln w="0"/>
              <a:solidFill>
                <a:schemeClr val="tx1">
                  <a:lumMod val="95000"/>
                  <a:lumOff val="5000"/>
                </a:schemeClr>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6" name="TextBox 19"/>
          <p:cNvSpPr txBox="1">
            <a:spLocks noChangeArrowheads="1"/>
          </p:cNvSpPr>
          <p:nvPr/>
        </p:nvSpPr>
        <p:spPr bwMode="auto">
          <a:xfrm>
            <a:off x="622300" y="142874"/>
            <a:ext cx="8342188" cy="5530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base" hangingPunct="1">
              <a:spcBef>
                <a:spcPct val="0"/>
              </a:spcBef>
              <a:spcAft>
                <a:spcPct val="0"/>
              </a:spcAft>
            </a:pPr>
            <a:r>
              <a:rPr lang="zh-CN" altLang="en-US" sz="30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实验</a:t>
            </a:r>
            <a:r>
              <a:rPr lang="zh-CN" altLang="en-US" sz="30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结果</a:t>
            </a:r>
            <a:endParaRPr lang="zh-CN" altLang="en-US" sz="3000" b="1"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灯片编号占位符 3"/>
          <p:cNvSpPr>
            <a:spLocks noGrp="1"/>
          </p:cNvSpPr>
          <p:nvPr>
            <p:ph type="sldNum" sz="quarter" idx="12"/>
          </p:nvPr>
        </p:nvSpPr>
        <p:spPr/>
        <p:txBody>
          <a:bodyPr/>
          <a:lstStyle/>
          <a:p>
            <a:fld id="{94B6E62B-4DEC-4954-AD3A-658470571C9E}" type="slidenum">
              <a:rPr lang="zh-CN" altLang="en-US" smtClean="0"/>
            </a:fld>
            <a:endParaRPr lang="zh-CN" altLang="en-US" dirty="0"/>
          </a:p>
        </p:txBody>
      </p:sp>
      <p:sp>
        <p:nvSpPr>
          <p:cNvPr id="34" name="文本框 33"/>
          <p:cNvSpPr txBox="1"/>
          <p:nvPr/>
        </p:nvSpPr>
        <p:spPr>
          <a:xfrm>
            <a:off x="132244" y="1461047"/>
            <a:ext cx="8832244" cy="922020"/>
          </a:xfrm>
          <a:prstGeom prst="rect">
            <a:avLst/>
          </a:prstGeom>
          <a:noFill/>
          <a:ln w="28575">
            <a:solidFill>
              <a:schemeClr val="bg1">
                <a:lumMod val="50000"/>
              </a:schemeClr>
            </a:solidFill>
          </a:ln>
        </p:spPr>
        <p:txBody>
          <a:bodyPr wrap="square" rtlCol="0">
            <a:spAutoFit/>
          </a:bodyPr>
          <a:lstStyle/>
          <a:p>
            <a:r>
              <a:rPr lang="zh-CN" altLang="en-US" dirty="0">
                <a:latin typeface="黑体" panose="02010609060101010101" pitchFamily="49" charset="-122"/>
                <a:ea typeface="黑体" panose="02010609060101010101" pitchFamily="49" charset="-122"/>
              </a:rPr>
              <a:t>本次实验构造了100万开户数据，100万认购数据，100万申购数据，100万赎回数据和100万分红数据，进行批量清算功能测试，记录开户处理、认购处理、申购处理、赎回处理、分红处理节点耗时，并验证系统能正确的完成清算任务。</a:t>
            </a:r>
            <a:endParaRPr lang="zh-CN" altLang="en-US" dirty="0">
              <a:latin typeface="黑体" panose="02010609060101010101" pitchFamily="49" charset="-122"/>
              <a:ea typeface="黑体" panose="02010609060101010101" pitchFamily="49" charset="-122"/>
            </a:endParaRPr>
          </a:p>
        </p:txBody>
      </p:sp>
      <p:sp>
        <p:nvSpPr>
          <p:cNvPr id="35" name="文本框 34"/>
          <p:cNvSpPr txBox="1"/>
          <p:nvPr/>
        </p:nvSpPr>
        <p:spPr>
          <a:xfrm>
            <a:off x="132244" y="1060937"/>
            <a:ext cx="4986838" cy="398780"/>
          </a:xfrm>
          <a:prstGeom prst="rect">
            <a:avLst/>
          </a:prstGeom>
          <a:solidFill>
            <a:schemeClr val="bg1">
              <a:lumMod val="50000"/>
            </a:schemeClr>
          </a:solidFill>
          <a:ln w="28575">
            <a:noFill/>
          </a:ln>
          <a:effectLst>
            <a:glow rad="63500">
              <a:schemeClr val="accent3">
                <a:satMod val="175000"/>
                <a:alpha val="40000"/>
              </a:schemeClr>
            </a:glow>
          </a:effectLst>
        </p:spPr>
        <p:txBody>
          <a:bodyPr wrap="square"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r>
              <a:rPr lang="zh-CN" altLang="en-US" dirty="0">
                <a:solidFill>
                  <a:prstClr val="white"/>
                </a:solidFill>
                <a:cs typeface="Arial" panose="020B0604020202020204" pitchFamily="34" charset="0"/>
                <a:sym typeface="+mn-ea"/>
              </a:rPr>
              <a:t>功能测试</a:t>
            </a:r>
            <a:endParaRPr lang="zh-CN" altLang="en-US" dirty="0">
              <a:solidFill>
                <a:prstClr val="white"/>
              </a:solidFill>
              <a:cs typeface="Arial" panose="020B0604020202020204" pitchFamily="34" charset="0"/>
              <a:sym typeface="+mn-ea"/>
            </a:endParaRPr>
          </a:p>
        </p:txBody>
      </p:sp>
      <p:pic>
        <p:nvPicPr>
          <p:cNvPr id="2" name="图片 -2147482408" descr="图片8"/>
          <p:cNvPicPr>
            <a:picLocks noChangeAspect="1"/>
          </p:cNvPicPr>
          <p:nvPr/>
        </p:nvPicPr>
        <p:blipFill>
          <a:blip r:embed="rId1"/>
          <a:stretch>
            <a:fillRect/>
          </a:stretch>
        </p:blipFill>
        <p:spPr>
          <a:xfrm>
            <a:off x="735330" y="2602230"/>
            <a:ext cx="6644640" cy="3916680"/>
          </a:xfrm>
          <a:prstGeom prst="rect">
            <a:avLst/>
          </a:prstGeom>
          <a:noFill/>
          <a:ln w="9525">
            <a:noFill/>
          </a:ln>
        </p:spPr>
      </p:pic>
      <p:sp>
        <p:nvSpPr>
          <p:cNvPr id="10" name="矩形 9"/>
          <p:cNvSpPr/>
          <p:nvPr/>
        </p:nvSpPr>
        <p:spPr>
          <a:xfrm>
            <a:off x="-8890" y="-41275"/>
            <a:ext cx="9152890" cy="6885940"/>
          </a:xfrm>
          <a:prstGeom prst="rect">
            <a:avLst/>
          </a:prstGeom>
          <a:solidFill>
            <a:schemeClr val="bg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圆角 56"/>
          <p:cNvSpPr/>
          <p:nvPr/>
        </p:nvSpPr>
        <p:spPr>
          <a:xfrm>
            <a:off x="622300" y="2300605"/>
            <a:ext cx="7611110" cy="1717675"/>
          </a:xfrm>
          <a:prstGeom prst="roundRect">
            <a:avLst/>
          </a:prstGeom>
          <a:solidFill>
            <a:srgbClr val="02409A"/>
          </a:solidFill>
          <a:ln w="285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p>
            <a:pPr algn="ctr">
              <a:lnSpc>
                <a:spcPct val="150000"/>
              </a:lnSpc>
            </a:pPr>
            <a:r>
              <a:rPr lang="zh-CN" altLang="en-US" sz="1600" dirty="0">
                <a:ln w="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实验结果表明，该实施方案处理100万开户数据，100万认购数据，100万申购数据，100万赎回数据和100万分红数据的总时间为28分47秒，能够成功完成批量清算的工作，符合预期要求。</a:t>
            </a:r>
            <a:endParaRPr lang="zh-CN" altLang="en-US" sz="1600" dirty="0">
              <a:ln w="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0" grpId="0" bldLvl="0" animBg="1"/>
      <p:bldP spid="10"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6" name="TextBox 19"/>
          <p:cNvSpPr txBox="1">
            <a:spLocks noChangeArrowheads="1"/>
          </p:cNvSpPr>
          <p:nvPr/>
        </p:nvSpPr>
        <p:spPr bwMode="auto">
          <a:xfrm>
            <a:off x="622300" y="142874"/>
            <a:ext cx="8342188" cy="5530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base" hangingPunct="1">
              <a:spcBef>
                <a:spcPct val="0"/>
              </a:spcBef>
              <a:spcAft>
                <a:spcPct val="0"/>
              </a:spcAft>
            </a:pPr>
            <a:r>
              <a:rPr lang="zh-CN" altLang="en-US" sz="30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实验</a:t>
            </a:r>
            <a:r>
              <a:rPr lang="zh-CN" altLang="en-US" sz="30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结果</a:t>
            </a:r>
            <a:endParaRPr lang="zh-CN" altLang="en-US" sz="3000" b="1"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灯片编号占位符 3"/>
          <p:cNvSpPr>
            <a:spLocks noGrp="1"/>
          </p:cNvSpPr>
          <p:nvPr>
            <p:ph type="sldNum" sz="quarter" idx="12"/>
          </p:nvPr>
        </p:nvSpPr>
        <p:spPr/>
        <p:txBody>
          <a:bodyPr/>
          <a:lstStyle/>
          <a:p>
            <a:fld id="{94B6E62B-4DEC-4954-AD3A-658470571C9E}" type="slidenum">
              <a:rPr lang="zh-CN" altLang="en-US" smtClean="0"/>
            </a:fld>
            <a:endParaRPr lang="zh-CN" altLang="en-US" dirty="0"/>
          </a:p>
        </p:txBody>
      </p:sp>
      <p:sp>
        <p:nvSpPr>
          <p:cNvPr id="34" name="文本框 33"/>
          <p:cNvSpPr txBox="1"/>
          <p:nvPr/>
        </p:nvSpPr>
        <p:spPr>
          <a:xfrm>
            <a:off x="132244" y="1312457"/>
            <a:ext cx="8832244" cy="1476375"/>
          </a:xfrm>
          <a:prstGeom prst="rect">
            <a:avLst/>
          </a:prstGeom>
          <a:noFill/>
          <a:ln w="28575">
            <a:solidFill>
              <a:schemeClr val="bg1">
                <a:lumMod val="50000"/>
              </a:schemeClr>
            </a:solidFill>
          </a:ln>
        </p:spPr>
        <p:txBody>
          <a:bodyPr wrap="square" rtlCol="0">
            <a:spAutoFit/>
          </a:bodyPr>
          <a:lstStyle/>
          <a:p>
            <a:r>
              <a:rPr lang="zh-CN" altLang="en-US" dirty="0">
                <a:latin typeface="黑体" panose="02010609060101010101" pitchFamily="49" charset="-122"/>
                <a:ea typeface="黑体" panose="02010609060101010101" pitchFamily="49" charset="-122"/>
              </a:rPr>
              <a:t>本系统使用nmon进行性能监控，使用CPU利用率、空闲内存数、磁盘传输次数这三个</a:t>
            </a:r>
            <a:r>
              <a:rPr lang="zh-CN" altLang="en-US" dirty="0">
                <a:latin typeface="黑体" panose="02010609060101010101" pitchFamily="49" charset="-122"/>
                <a:ea typeface="黑体" panose="02010609060101010101" pitchFamily="49" charset="-122"/>
              </a:rPr>
              <a:t>指标来反映系统的性能情况。</a:t>
            </a:r>
            <a:endParaRPr lang="zh-CN" altLang="en-US"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实验结果重点展示了执行开户清算时系统的性能情况。图的左边表示CPU和磁盘I/O的性能情况，其中蓝线表示CPU的性能情况，紫线表示磁盘I/O的性能情况；右边显示了系统的内存情况。</a:t>
            </a:r>
            <a:endParaRPr lang="zh-CN" altLang="en-US" dirty="0">
              <a:latin typeface="黑体" panose="02010609060101010101" pitchFamily="49" charset="-122"/>
              <a:ea typeface="黑体" panose="02010609060101010101" pitchFamily="49" charset="-122"/>
            </a:endParaRPr>
          </a:p>
        </p:txBody>
      </p:sp>
      <p:sp>
        <p:nvSpPr>
          <p:cNvPr id="35" name="文本框 34"/>
          <p:cNvSpPr txBox="1"/>
          <p:nvPr/>
        </p:nvSpPr>
        <p:spPr>
          <a:xfrm>
            <a:off x="132244" y="912347"/>
            <a:ext cx="4986838" cy="398780"/>
          </a:xfrm>
          <a:prstGeom prst="rect">
            <a:avLst/>
          </a:prstGeom>
          <a:solidFill>
            <a:schemeClr val="bg1">
              <a:lumMod val="50000"/>
            </a:schemeClr>
          </a:solidFill>
          <a:ln w="28575">
            <a:noFill/>
          </a:ln>
          <a:effectLst>
            <a:glow rad="63500">
              <a:schemeClr val="accent3">
                <a:satMod val="175000"/>
                <a:alpha val="40000"/>
              </a:schemeClr>
            </a:glow>
          </a:effectLst>
        </p:spPr>
        <p:txBody>
          <a:bodyPr wrap="square"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r>
              <a:rPr lang="zh-CN" altLang="en-US" dirty="0">
                <a:solidFill>
                  <a:prstClr val="white"/>
                </a:solidFill>
                <a:cs typeface="Arial" panose="020B0604020202020204" pitchFamily="34" charset="0"/>
                <a:sym typeface="+mn-ea"/>
              </a:rPr>
              <a:t>性能测试</a:t>
            </a:r>
            <a:endParaRPr lang="zh-CN" altLang="en-US" dirty="0">
              <a:solidFill>
                <a:prstClr val="white"/>
              </a:solidFill>
              <a:cs typeface="Arial" panose="020B0604020202020204" pitchFamily="34" charset="0"/>
              <a:sym typeface="+mn-ea"/>
            </a:endParaRPr>
          </a:p>
        </p:txBody>
      </p:sp>
      <p:pic>
        <p:nvPicPr>
          <p:cNvPr id="2" name="图片 1"/>
          <p:cNvPicPr>
            <a:picLocks noChangeAspect="1"/>
          </p:cNvPicPr>
          <p:nvPr/>
        </p:nvPicPr>
        <p:blipFill>
          <a:blip r:embed="rId1"/>
          <a:stretch>
            <a:fillRect/>
          </a:stretch>
        </p:blipFill>
        <p:spPr>
          <a:xfrm>
            <a:off x="247650" y="2788920"/>
            <a:ext cx="6210300" cy="4168140"/>
          </a:xfrm>
          <a:prstGeom prst="rect">
            <a:avLst/>
          </a:prstGeom>
        </p:spPr>
      </p:pic>
      <p:sp>
        <p:nvSpPr>
          <p:cNvPr id="9" name="矩形 8"/>
          <p:cNvSpPr/>
          <p:nvPr/>
        </p:nvSpPr>
        <p:spPr>
          <a:xfrm>
            <a:off x="0" y="815975"/>
            <a:ext cx="9152890" cy="6885940"/>
          </a:xfrm>
          <a:prstGeom prst="rect">
            <a:avLst/>
          </a:prstGeom>
          <a:solidFill>
            <a:schemeClr val="bg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圆角 56"/>
          <p:cNvSpPr/>
          <p:nvPr/>
        </p:nvSpPr>
        <p:spPr>
          <a:xfrm>
            <a:off x="508635" y="2642235"/>
            <a:ext cx="8079740" cy="2644140"/>
          </a:xfrm>
          <a:prstGeom prst="roundRect">
            <a:avLst/>
          </a:prstGeom>
          <a:solidFill>
            <a:srgbClr val="02409A"/>
          </a:solidFill>
          <a:ln w="285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p>
            <a:pPr algn="just">
              <a:lnSpc>
                <a:spcPct val="150000"/>
              </a:lnSpc>
            </a:pPr>
            <a:r>
              <a:rPr lang="zh-CN" altLang="en-US" sz="1600" dirty="0">
                <a:ln w="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本文在执行开户、认购、申购、赎回、分红等业务时，对系统的CPU</a:t>
            </a:r>
            <a:r>
              <a:rPr lang="zh-CN" altLang="en-US" sz="1600" dirty="0">
                <a:ln w="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利用率，磁盘传输次数，内存使用情况进行了监控，发现系统的</a:t>
            </a:r>
            <a:r>
              <a:rPr lang="zh-CN" altLang="en-US" sz="1600" dirty="0">
                <a:ln w="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各项指标均保持一个良好的水平，满足实际生产的需要</a:t>
            </a:r>
            <a:r>
              <a:rPr lang="zh-CN" altLang="en-US" sz="1600" dirty="0">
                <a:ln w="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清算应用服务器和数据库服务器在执行批量清算过程中CPU使用情况总体稳定，都在合理范围以内（&lt;85%）。清算应用服务器磁盘读取次数保持在较低值，数据库服务器磁盘读取次数趋于稳定。空闲内存数均保持在一个稳定值。</a:t>
            </a:r>
            <a:endParaRPr lang="zh-CN" altLang="en-US" sz="1600" dirty="0">
              <a:ln w="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9" grpId="0" bldLvl="0" animBg="1"/>
      <p:bldP spid="9"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58" name="TextBox 19"/>
          <p:cNvSpPr txBox="1">
            <a:spLocks noChangeArrowheads="1"/>
          </p:cNvSpPr>
          <p:nvPr/>
        </p:nvSpPr>
        <p:spPr bwMode="auto">
          <a:xfrm>
            <a:off x="622300" y="142874"/>
            <a:ext cx="8342188"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base" hangingPunct="1">
              <a:spcBef>
                <a:spcPct val="0"/>
              </a:spcBef>
              <a:spcAft>
                <a:spcPct val="0"/>
              </a:spcAft>
            </a:pPr>
            <a:r>
              <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rPr>
              <a:t>提纲</a:t>
            </a:r>
            <a:endParaRPr lang="zh-CN" altLang="en-US" sz="3000" b="1"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27" name="Group 51"/>
          <p:cNvGrpSpPr/>
          <p:nvPr/>
        </p:nvGrpSpPr>
        <p:grpSpPr bwMode="auto">
          <a:xfrm>
            <a:off x="2613585" y="1419299"/>
            <a:ext cx="3929062" cy="792162"/>
            <a:chOff x="1329" y="1795"/>
            <a:chExt cx="2475" cy="499"/>
          </a:xfrm>
          <a:solidFill>
            <a:srgbClr val="B4C7E7"/>
          </a:solidFill>
        </p:grpSpPr>
        <p:sp>
          <p:nvSpPr>
            <p:cNvPr id="28" name="AutoShape 52"/>
            <p:cNvSpPr>
              <a:spLocks noChangeArrowheads="1"/>
            </p:cNvSpPr>
            <p:nvPr/>
          </p:nvSpPr>
          <p:spPr bwMode="gray">
            <a:xfrm>
              <a:off x="1536" y="1840"/>
              <a:ext cx="2268" cy="409"/>
            </a:xfrm>
            <a:prstGeom prst="roundRect">
              <a:avLst>
                <a:gd name="adj" fmla="val 16667"/>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lang="zh-CN" altLang="en-US" sz="2400" b="1" dirty="0">
                  <a:solidFill>
                    <a:schemeClr val="bg1">
                      <a:lumMod val="95000"/>
                    </a:schemeClr>
                  </a:solidFill>
                  <a:ea typeface="微软雅黑" panose="020B0503020204020204" pitchFamily="34" charset="-122"/>
                  <a:sym typeface="+mn-ea"/>
                </a:rPr>
                <a:t>我的系统</a:t>
              </a:r>
              <a:endParaRPr kumimoji="0" lang="en-US" altLang="zh-CN" sz="2400" b="1" dirty="0">
                <a:solidFill>
                  <a:schemeClr val="bg1">
                    <a:lumMod val="95000"/>
                  </a:schemeClr>
                </a:solidFill>
                <a:ea typeface="微软雅黑" panose="020B0503020204020204" pitchFamily="34" charset="-122"/>
              </a:endParaRPr>
            </a:p>
          </p:txBody>
        </p:sp>
        <p:sp>
          <p:nvSpPr>
            <p:cNvPr id="29" name="AutoShape 53"/>
            <p:cNvSpPr>
              <a:spLocks noChangeArrowheads="1"/>
            </p:cNvSpPr>
            <p:nvPr/>
          </p:nvSpPr>
          <p:spPr bwMode="gray">
            <a:xfrm>
              <a:off x="1329" y="1795"/>
              <a:ext cx="499" cy="499"/>
            </a:xfrm>
            <a:prstGeom prst="diamond">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en-US"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1</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30" name="Group 51"/>
          <p:cNvGrpSpPr/>
          <p:nvPr/>
        </p:nvGrpSpPr>
        <p:grpSpPr bwMode="auto">
          <a:xfrm>
            <a:off x="2605012" y="2722319"/>
            <a:ext cx="3937001" cy="792162"/>
            <a:chOff x="1329" y="1795"/>
            <a:chExt cx="2480" cy="499"/>
          </a:xfrm>
          <a:solidFill>
            <a:srgbClr val="02409A"/>
          </a:solidFill>
        </p:grpSpPr>
        <p:sp>
          <p:nvSpPr>
            <p:cNvPr id="31" name="AutoShape 52"/>
            <p:cNvSpPr>
              <a:spLocks noChangeArrowheads="1"/>
            </p:cNvSpPr>
            <p:nvPr/>
          </p:nvSpPr>
          <p:spPr bwMode="gray">
            <a:xfrm>
              <a:off x="1536" y="1840"/>
              <a:ext cx="2273" cy="409"/>
            </a:xfrm>
            <a:prstGeom prst="roundRect">
              <a:avLst>
                <a:gd name="adj" fmla="val 16667"/>
              </a:avLst>
            </a:prstGeom>
            <a:grpFill/>
            <a:ln>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lang="zh-CN" altLang="en-US" sz="2400" b="1" dirty="0">
                  <a:solidFill>
                    <a:schemeClr val="bg1">
                      <a:lumMod val="95000"/>
                    </a:schemeClr>
                  </a:solidFill>
                  <a:ea typeface="微软雅黑" panose="020B0503020204020204" pitchFamily="34" charset="-122"/>
                  <a:sym typeface="+mn-ea"/>
                </a:rPr>
                <a:t>我的体会</a:t>
              </a:r>
              <a:endParaRPr kumimoji="0" lang="en-US" altLang="zh-CN" sz="2400" b="1" dirty="0">
                <a:solidFill>
                  <a:schemeClr val="bg1">
                    <a:lumMod val="95000"/>
                  </a:schemeClr>
                </a:solidFill>
                <a:ea typeface="微软雅黑" panose="020B0503020204020204" pitchFamily="34" charset="-122"/>
              </a:endParaRPr>
            </a:p>
          </p:txBody>
        </p:sp>
        <p:sp>
          <p:nvSpPr>
            <p:cNvPr id="32" name="AutoShape 53"/>
            <p:cNvSpPr>
              <a:spLocks noChangeArrowheads="1"/>
            </p:cNvSpPr>
            <p:nvPr/>
          </p:nvSpPr>
          <p:spPr bwMode="gray">
            <a:xfrm>
              <a:off x="1329" y="1795"/>
              <a:ext cx="499" cy="499"/>
            </a:xfrm>
            <a:prstGeom prst="diamond">
              <a:avLst/>
            </a:prstGeom>
            <a:grpFill/>
            <a:ln>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3</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3" name="灯片编号占位符 2"/>
          <p:cNvSpPr>
            <a:spLocks noGrp="1"/>
          </p:cNvSpPr>
          <p:nvPr>
            <p:ph type="sldNum" sz="quarter" idx="12"/>
          </p:nvPr>
        </p:nvSpPr>
        <p:spPr/>
        <p:txBody>
          <a:bodyPr/>
          <a:lstStyle/>
          <a:p>
            <a:fld id="{9C87F12A-FDE4-407F-97D5-C3CC832993E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6" name="TextBox 19"/>
          <p:cNvSpPr txBox="1">
            <a:spLocks noChangeArrowheads="1"/>
          </p:cNvSpPr>
          <p:nvPr/>
        </p:nvSpPr>
        <p:spPr bwMode="auto">
          <a:xfrm>
            <a:off x="622300" y="142874"/>
            <a:ext cx="8342188" cy="5835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base" hangingPunct="1">
              <a:spcBef>
                <a:spcPct val="0"/>
              </a:spcBef>
              <a:spcAft>
                <a:spcPct val="0"/>
              </a:spcAft>
            </a:pPr>
            <a:r>
              <a:rPr lang="zh-CN" altLang="en-US" sz="3200" b="1">
                <a:solidFill>
                  <a:prstClr val="white"/>
                </a:solidFill>
                <a:latin typeface="黑体" panose="02010609060101010101" pitchFamily="49" charset="-122"/>
                <a:ea typeface="黑体" panose="02010609060101010101" pitchFamily="49" charset="-122"/>
                <a:cs typeface="Arial" panose="020B0604020202020204" pitchFamily="34" charset="0"/>
              </a:rPr>
              <a:t>时间安排</a:t>
            </a:r>
            <a:endParaRPr lang="zh-CN" altLang="en-US" sz="3200" b="1" dirty="0">
              <a:solidFill>
                <a:prstClr val="white"/>
              </a:solidFill>
              <a:latin typeface="黑体" panose="02010609060101010101" pitchFamily="49" charset="-122"/>
              <a:ea typeface="黑体" panose="02010609060101010101" pitchFamily="49" charset="-122"/>
              <a:cs typeface="Arial" panose="020B0604020202020204" pitchFamily="34" charset="0"/>
            </a:endParaRPr>
          </a:p>
        </p:txBody>
      </p:sp>
      <p:sp>
        <p:nvSpPr>
          <p:cNvPr id="7" name="内容占位符 2"/>
          <p:cNvSpPr>
            <a:spLocks noGrp="1"/>
          </p:cNvSpPr>
          <p:nvPr>
            <p:ph idx="1"/>
          </p:nvPr>
        </p:nvSpPr>
        <p:spPr>
          <a:xfrm>
            <a:off x="1124585" y="1633855"/>
            <a:ext cx="7668260" cy="3554095"/>
          </a:xfrm>
        </p:spPr>
        <p:txBody>
          <a:bodyPr>
            <a:normAutofit/>
          </a:bodyPr>
          <a:lstStyle/>
          <a:p>
            <a:pPr marL="0" indent="0">
              <a:lnSpc>
                <a:spcPct val="200000"/>
              </a:lnSpc>
              <a:buFont typeface="Arial" panose="020B0604020202020204" pitchFamily="34" charset="0"/>
              <a:buNone/>
            </a:pPr>
            <a:r>
              <a:rPr kumimoji="0" lang="en-US" altLang="zh-CN" sz="2000" dirty="0">
                <a:latin typeface="微软雅黑" panose="020B0503020204020204" pitchFamily="34" charset="-122"/>
                <a:ea typeface="微软雅黑" panose="020B0503020204020204" pitchFamily="34" charset="-122"/>
                <a:cs typeface="微软雅黑" panose="020B0503020204020204" pitchFamily="34" charset="-122"/>
              </a:rPr>
              <a:t>2021</a:t>
            </a:r>
            <a:r>
              <a:rPr kumimoji="0" lang="zh-CN" sz="2000" dirty="0">
                <a:latin typeface="微软雅黑" panose="020B0503020204020204" pitchFamily="34" charset="-122"/>
                <a:ea typeface="微软雅黑" panose="020B0503020204020204" pitchFamily="34" charset="-122"/>
                <a:cs typeface="微软雅黑" panose="020B0503020204020204" pitchFamily="34" charset="-122"/>
              </a:rPr>
              <a:t>年</a:t>
            </a:r>
            <a:r>
              <a:rPr kumimoji="0" lang="en-US" altLang="zh-CN" sz="2000" dirty="0">
                <a:latin typeface="微软雅黑" panose="020B0503020204020204" pitchFamily="34" charset="-122"/>
                <a:ea typeface="微软雅黑" panose="020B0503020204020204" pitchFamily="34" charset="-122"/>
                <a:cs typeface="微软雅黑" panose="020B0503020204020204" pitchFamily="34" charset="-122"/>
              </a:rPr>
              <a:t>3</a:t>
            </a:r>
            <a:r>
              <a:rPr kumimoji="0" lang="zh-CN" sz="2000" dirty="0">
                <a:latin typeface="微软雅黑" panose="020B0503020204020204" pitchFamily="34" charset="-122"/>
                <a:ea typeface="微软雅黑" panose="020B0503020204020204" pitchFamily="34" charset="-122"/>
                <a:cs typeface="微软雅黑" panose="020B0503020204020204" pitchFamily="34" charset="-122"/>
              </a:rPr>
              <a:t>月—</a:t>
            </a:r>
            <a:r>
              <a:rPr kumimoji="0" lang="en-US" altLang="zh-CN" sz="2000" dirty="0">
                <a:latin typeface="微软雅黑" panose="020B0503020204020204" pitchFamily="34" charset="-122"/>
                <a:ea typeface="微软雅黑" panose="020B0503020204020204" pitchFamily="34" charset="-122"/>
                <a:cs typeface="微软雅黑" panose="020B0503020204020204" pitchFamily="34" charset="-122"/>
              </a:rPr>
              <a:t> 6</a:t>
            </a:r>
            <a:r>
              <a:rPr kumimoji="0" lang="zh-CN" sz="2000" dirty="0">
                <a:latin typeface="微软雅黑" panose="020B0503020204020204" pitchFamily="34" charset="-122"/>
                <a:ea typeface="微软雅黑" panose="020B0503020204020204" pitchFamily="34" charset="-122"/>
                <a:cs typeface="微软雅黑" panose="020B0503020204020204" pitchFamily="34" charset="-122"/>
              </a:rPr>
              <a:t>月：</a:t>
            </a:r>
            <a:r>
              <a:rPr 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实现系统</a:t>
            </a:r>
            <a:r>
              <a:rPr kumimoji="0" lang="zh-CN" sz="2000" dirty="0">
                <a:latin typeface="微软雅黑" panose="020B0503020204020204" pitchFamily="34" charset="-122"/>
                <a:ea typeface="微软雅黑" panose="020B0503020204020204" pitchFamily="34" charset="-122"/>
                <a:cs typeface="微软雅黑" panose="020B0503020204020204" pitchFamily="34" charset="-122"/>
              </a:rPr>
              <a:t>的批量清算模块；</a:t>
            </a:r>
            <a:endParaRPr kumimoji="0"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lnSpc>
                <a:spcPct val="200000"/>
              </a:lnSpc>
              <a:buFont typeface="Arial" panose="020B0604020202020204" pitchFamily="34" charset="0"/>
              <a:buNone/>
            </a:pPr>
            <a:r>
              <a:rPr kumimoji="0" lang="en-US" altLang="zh-CN" sz="2000" dirty="0">
                <a:latin typeface="微软雅黑" panose="020B0503020204020204" pitchFamily="34" charset="-122"/>
                <a:ea typeface="微软雅黑" panose="020B0503020204020204" pitchFamily="34" charset="-122"/>
                <a:cs typeface="微软雅黑" panose="020B0503020204020204" pitchFamily="34" charset="-122"/>
              </a:rPr>
              <a:t>2021</a:t>
            </a:r>
            <a:r>
              <a:rPr kumimoji="0" lang="zh-CN" sz="2000" dirty="0">
                <a:latin typeface="微软雅黑" panose="020B0503020204020204" pitchFamily="34" charset="-122"/>
                <a:ea typeface="微软雅黑" panose="020B0503020204020204" pitchFamily="34" charset="-122"/>
                <a:cs typeface="微软雅黑" panose="020B0503020204020204" pitchFamily="34" charset="-122"/>
              </a:rPr>
              <a:t>年</a:t>
            </a:r>
            <a:r>
              <a:rPr kumimoji="0" lang="en-US" altLang="zh-CN" sz="2000" dirty="0">
                <a:latin typeface="微软雅黑" panose="020B0503020204020204" pitchFamily="34" charset="-122"/>
                <a:ea typeface="微软雅黑" panose="020B0503020204020204" pitchFamily="34" charset="-122"/>
                <a:cs typeface="微软雅黑" panose="020B0503020204020204" pitchFamily="34" charset="-122"/>
              </a:rPr>
              <a:t>7</a:t>
            </a:r>
            <a:r>
              <a:rPr kumimoji="0" lang="zh-CN" sz="2000" dirty="0">
                <a:latin typeface="微软雅黑" panose="020B0503020204020204" pitchFamily="34" charset="-122"/>
                <a:ea typeface="微软雅黑" panose="020B0503020204020204" pitchFamily="34" charset="-122"/>
                <a:cs typeface="微软雅黑" panose="020B0503020204020204" pitchFamily="34" charset="-122"/>
              </a:rPr>
              <a:t>月—</a:t>
            </a:r>
            <a:r>
              <a:rPr kumimoji="0" lang="en-US" altLang="zh-CN" sz="2000" dirty="0">
                <a:latin typeface="微软雅黑" panose="020B0503020204020204" pitchFamily="34" charset="-122"/>
                <a:ea typeface="微软雅黑" panose="020B0503020204020204" pitchFamily="34" charset="-122"/>
                <a:cs typeface="微软雅黑" panose="020B0503020204020204" pitchFamily="34" charset="-122"/>
              </a:rPr>
              <a:t> 10</a:t>
            </a:r>
            <a:r>
              <a:rPr kumimoji="0" lang="zh-CN" sz="2000" dirty="0">
                <a:latin typeface="微软雅黑" panose="020B0503020204020204" pitchFamily="34" charset="-122"/>
                <a:ea typeface="微软雅黑" panose="020B0503020204020204" pitchFamily="34" charset="-122"/>
                <a:cs typeface="微软雅黑" panose="020B0503020204020204" pitchFamily="34" charset="-122"/>
              </a:rPr>
              <a:t>月</a:t>
            </a:r>
            <a:r>
              <a:rPr kumimoji="0" lang="en-US" altLang="zh-CN" sz="2000" dirty="0">
                <a:latin typeface="微软雅黑" panose="020B0503020204020204" pitchFamily="34" charset="-122"/>
                <a:ea typeface="微软雅黑" panose="020B0503020204020204" pitchFamily="34" charset="-122"/>
                <a:cs typeface="微软雅黑" panose="020B0503020204020204" pitchFamily="34" charset="-122"/>
              </a:rPr>
              <a:t>24</a:t>
            </a:r>
            <a:r>
              <a:rPr kumimoji="0" lang="zh-CN" altLang="en-US" sz="2000" dirty="0">
                <a:latin typeface="微软雅黑" panose="020B0503020204020204" pitchFamily="34" charset="-122"/>
                <a:ea typeface="微软雅黑" panose="020B0503020204020204" pitchFamily="34" charset="-122"/>
                <a:cs typeface="微软雅黑" panose="020B0503020204020204" pitchFamily="34" charset="-122"/>
              </a:rPr>
              <a:t>日</a:t>
            </a:r>
            <a:r>
              <a:rPr kumimoji="0" lang="zh-CN" sz="2000" dirty="0">
                <a:latin typeface="微软雅黑" panose="020B0503020204020204" pitchFamily="34" charset="-122"/>
                <a:ea typeface="微软雅黑" panose="020B0503020204020204" pitchFamily="34" charset="-122"/>
                <a:cs typeface="微软雅黑" panose="020B0503020204020204" pitchFamily="34" charset="-122"/>
              </a:rPr>
              <a:t>：</a:t>
            </a:r>
            <a:r>
              <a:rPr 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实现系统</a:t>
            </a:r>
            <a:r>
              <a:rPr 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的实时联机模块优化部分</a:t>
            </a:r>
            <a:r>
              <a:rPr kumimoji="0" lang="zh-CN" sz="2000" dirty="0">
                <a:latin typeface="微软雅黑" panose="020B0503020204020204" pitchFamily="34" charset="-122"/>
                <a:ea typeface="微软雅黑" panose="020B0503020204020204" pitchFamily="34" charset="-122"/>
                <a:cs typeface="微软雅黑" panose="020B0503020204020204" pitchFamily="34" charset="-122"/>
              </a:rPr>
              <a:t>；</a:t>
            </a:r>
            <a:endParaRPr kumimoji="0"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lnSpc>
                <a:spcPct val="200000"/>
              </a:lnSpc>
              <a:buFont typeface="Arial" panose="020B0604020202020204" pitchFamily="34" charset="0"/>
              <a:buNone/>
            </a:pPr>
            <a:r>
              <a:rPr kumimoji="0" lang="en-US" altLang="zh-CN" sz="2000" dirty="0">
                <a:latin typeface="微软雅黑" panose="020B0503020204020204" pitchFamily="34" charset="-122"/>
                <a:ea typeface="微软雅黑" panose="020B0503020204020204" pitchFamily="34" charset="-122"/>
                <a:cs typeface="微软雅黑" panose="020B0503020204020204" pitchFamily="34" charset="-122"/>
              </a:rPr>
              <a:t>2021</a:t>
            </a:r>
            <a:r>
              <a:rPr kumimoji="0" lang="zh-CN" sz="2000" dirty="0">
                <a:latin typeface="微软雅黑" panose="020B0503020204020204" pitchFamily="34" charset="-122"/>
                <a:ea typeface="微软雅黑" panose="020B0503020204020204" pitchFamily="34" charset="-122"/>
                <a:cs typeface="微软雅黑" panose="020B0503020204020204" pitchFamily="34" charset="-122"/>
              </a:rPr>
              <a:t>年</a:t>
            </a:r>
            <a:r>
              <a:rPr kumimoji="0" lang="en-US" altLang="zh-CN" sz="2000" dirty="0">
                <a:latin typeface="微软雅黑" panose="020B0503020204020204" pitchFamily="34" charset="-122"/>
                <a:ea typeface="微软雅黑" panose="020B0503020204020204" pitchFamily="34" charset="-122"/>
                <a:cs typeface="微软雅黑" panose="020B0503020204020204" pitchFamily="34" charset="-122"/>
              </a:rPr>
              <a:t>10</a:t>
            </a:r>
            <a:r>
              <a:rPr kumimoji="0" lang="zh-CN" sz="2000" dirty="0">
                <a:latin typeface="微软雅黑" panose="020B0503020204020204" pitchFamily="34" charset="-122"/>
                <a:ea typeface="微软雅黑" panose="020B0503020204020204" pitchFamily="34" charset="-122"/>
                <a:cs typeface="微软雅黑" panose="020B0503020204020204" pitchFamily="34" charset="-122"/>
              </a:rPr>
              <a:t>月</a:t>
            </a:r>
            <a:r>
              <a:rPr kumimoji="0" lang="en-US" altLang="zh-CN" sz="2000" dirty="0">
                <a:latin typeface="微软雅黑" panose="020B0503020204020204" pitchFamily="34" charset="-122"/>
                <a:ea typeface="微软雅黑" panose="020B0503020204020204" pitchFamily="34" charset="-122"/>
                <a:cs typeface="微软雅黑" panose="020B0503020204020204" pitchFamily="34" charset="-122"/>
              </a:rPr>
              <a:t>24</a:t>
            </a:r>
            <a:r>
              <a:rPr kumimoji="0" lang="zh-CN" altLang="en-US" sz="2000" dirty="0">
                <a:latin typeface="微软雅黑" panose="020B0503020204020204" pitchFamily="34" charset="-122"/>
                <a:ea typeface="微软雅黑" panose="020B0503020204020204" pitchFamily="34" charset="-122"/>
                <a:cs typeface="微软雅黑" panose="020B0503020204020204" pitchFamily="34" charset="-122"/>
              </a:rPr>
              <a:t>日</a:t>
            </a:r>
            <a:r>
              <a:rPr kumimoji="0" lang="zh-CN" sz="2000" dirty="0">
                <a:latin typeface="微软雅黑" panose="020B0503020204020204" pitchFamily="34" charset="-122"/>
                <a:ea typeface="微软雅黑" panose="020B0503020204020204" pitchFamily="34" charset="-122"/>
                <a:cs typeface="微软雅黑" panose="020B0503020204020204" pitchFamily="34" charset="-122"/>
              </a:rPr>
              <a:t>—</a:t>
            </a:r>
            <a:r>
              <a:rPr kumimoji="0" lang="en-US" altLang="zh-CN" sz="2000" dirty="0">
                <a:latin typeface="微软雅黑" panose="020B0503020204020204" pitchFamily="34" charset="-122"/>
                <a:ea typeface="微软雅黑" panose="020B0503020204020204" pitchFamily="34" charset="-122"/>
                <a:cs typeface="微软雅黑" panose="020B0503020204020204" pitchFamily="34" charset="-122"/>
              </a:rPr>
              <a:t> 11</a:t>
            </a:r>
            <a:r>
              <a:rPr kumimoji="0" lang="zh-CN" sz="2000" dirty="0">
                <a:latin typeface="微软雅黑" panose="020B0503020204020204" pitchFamily="34" charset="-122"/>
                <a:ea typeface="微软雅黑" panose="020B0503020204020204" pitchFamily="34" charset="-122"/>
                <a:cs typeface="微软雅黑" panose="020B0503020204020204" pitchFamily="34" charset="-122"/>
              </a:rPr>
              <a:t>月：收集资料阅读</a:t>
            </a:r>
            <a:r>
              <a:rPr kumimoji="0" lang="zh-CN" sz="2000" dirty="0">
                <a:latin typeface="微软雅黑" panose="020B0503020204020204" pitchFamily="34" charset="-122"/>
                <a:ea typeface="微软雅黑" panose="020B0503020204020204" pitchFamily="34" charset="-122"/>
                <a:cs typeface="微软雅黑" panose="020B0503020204020204" pitchFamily="34" charset="-122"/>
              </a:rPr>
              <a:t>文献。</a:t>
            </a:r>
            <a:endParaRPr kumimoji="0" 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lnSpc>
                <a:spcPct val="200000"/>
              </a:lnSpc>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2021</a:t>
            </a:r>
            <a:r>
              <a:rPr 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年</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月</a:t>
            </a:r>
            <a:r>
              <a:rPr 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2022</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年</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月</a:t>
            </a:r>
            <a:r>
              <a:rPr 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：撰写</a:t>
            </a:r>
            <a:r>
              <a:rPr 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论文。</a:t>
            </a:r>
            <a:endParaRPr kumimoji="0" 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lnSpc>
                <a:spcPct val="200000"/>
              </a:lnSpc>
              <a:buFont typeface="Arial" panose="020B0604020202020204" pitchFamily="34" charset="0"/>
              <a:buNone/>
            </a:pP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灯片编号占位符 2"/>
          <p:cNvSpPr>
            <a:spLocks noGrp="1"/>
          </p:cNvSpPr>
          <p:nvPr>
            <p:ph type="sldNum" sz="quarter" idx="12"/>
          </p:nvPr>
        </p:nvSpPr>
        <p:spPr/>
        <p:txBody>
          <a:bodyPr/>
          <a:lstStyle/>
          <a:p>
            <a:fld id="{94B6E62B-4DEC-4954-AD3A-658470571C9E}" type="slidenum">
              <a:rPr lang="zh-CN" altLang="en-US" smtClean="0"/>
            </a:fld>
            <a:endParaRPr lang="zh-CN" altLang="en-US"/>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6" name="TextBox 19"/>
          <p:cNvSpPr txBox="1">
            <a:spLocks noChangeArrowheads="1"/>
          </p:cNvSpPr>
          <p:nvPr/>
        </p:nvSpPr>
        <p:spPr bwMode="auto">
          <a:xfrm>
            <a:off x="622300" y="133984"/>
            <a:ext cx="8342188" cy="5530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base" hangingPunct="1">
              <a:spcBef>
                <a:spcPct val="0"/>
              </a:spcBef>
              <a:spcAft>
                <a:spcPct val="0"/>
              </a:spcAft>
            </a:pPr>
            <a:r>
              <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rPr>
              <a:t>体会</a:t>
            </a:r>
            <a:endPar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矩形 11"/>
          <p:cNvSpPr/>
          <p:nvPr/>
        </p:nvSpPr>
        <p:spPr>
          <a:xfrm>
            <a:off x="-20509" y="1072563"/>
            <a:ext cx="7189437" cy="4246245"/>
          </a:xfrm>
          <a:prstGeom prst="rect">
            <a:avLst/>
          </a:prstGeom>
        </p:spPr>
        <p:txBody>
          <a:bodyPr wrap="square">
            <a:spAutoFit/>
          </a:bodyPr>
          <a:p>
            <a:pPr marL="742950" marR="0" lvl="1"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dirty="0">
                <a:ln w="0"/>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在写摘要时需要将问题归纳</a:t>
            </a:r>
            <a:r>
              <a:rPr kumimoji="0" lang="zh-CN" altLang="en-US" sz="1800" b="0" i="0" u="none" strike="noStrike" kern="1200" cap="none" spc="0" normalizeH="0" baseline="0" noProof="0" dirty="0">
                <a:ln w="0"/>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到位。</a:t>
            </a:r>
            <a:endParaRPr kumimoji="0" lang="zh-CN" altLang="en-US" sz="1800" b="0" i="0" u="none" strike="noStrike" kern="1200" cap="none" spc="0" normalizeH="0" baseline="0" noProof="0" dirty="0">
              <a:ln w="0"/>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dirty="0">
                <a:ln w="0"/>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摘要的最后，需要说明本文的贡献，意义需要</a:t>
            </a:r>
            <a:r>
              <a:rPr kumimoji="0" lang="zh-CN" altLang="en-US" sz="1800" b="0" i="0" u="none" strike="noStrike" kern="1200" cap="none" spc="0" normalizeH="0" baseline="0" noProof="0" dirty="0">
                <a:ln w="0"/>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写得丰富</a:t>
            </a:r>
            <a:r>
              <a:rPr kumimoji="0" lang="zh-CN" altLang="en-US" sz="1800" b="0" i="0" u="none" strike="noStrike" kern="1200" cap="none" spc="0" normalizeH="0" baseline="0" noProof="0" dirty="0">
                <a:ln w="0"/>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1800" b="0" i="0" u="none" strike="noStrike" kern="1200" cap="none" spc="0" normalizeH="0" baseline="0" noProof="0" dirty="0">
              <a:ln w="0"/>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dirty="0">
                <a:ln w="0"/>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结论需要有实验结果支撑。</a:t>
            </a:r>
            <a:endParaRPr kumimoji="0" lang="zh-CN" altLang="en-US" sz="1800" b="0" i="0" u="none" strike="noStrike" kern="1200" cap="none" spc="0" normalizeH="0" baseline="0" noProof="0" dirty="0">
              <a:ln w="0"/>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dirty="0">
                <a:ln w="0"/>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要有公式、算法（伪代码）。</a:t>
            </a:r>
            <a:endParaRPr kumimoji="0" lang="zh-CN" altLang="en-US" sz="1800" b="0" i="0" u="none" strike="noStrike" kern="1200" cap="none" spc="0" normalizeH="0" baseline="0" noProof="0" dirty="0">
              <a:ln w="0"/>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dirty="0">
                <a:ln w="0"/>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不要有孤行。</a:t>
            </a:r>
            <a:endParaRPr kumimoji="0" lang="zh-CN" altLang="en-US" sz="1800" b="0" i="0" u="none" strike="noStrike" kern="1200" cap="none" spc="0" normalizeH="0" baseline="0" noProof="0" dirty="0">
              <a:ln w="0"/>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dirty="0">
                <a:ln w="0"/>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图的字体要统一，颜色不要太花哨，图中的字要能看地清楚。</a:t>
            </a:r>
            <a:endParaRPr kumimoji="0" lang="zh-CN" altLang="en-US" sz="1800" b="0" i="0" u="none" strike="noStrike" kern="1200" cap="none" spc="0" normalizeH="0" baseline="0" noProof="0" dirty="0">
              <a:ln w="0"/>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dirty="0">
                <a:ln w="0"/>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表格样式要统一，</a:t>
            </a:r>
            <a:r>
              <a:rPr kumimoji="0" lang="zh-CN" altLang="en-US" sz="1800" b="0" i="0" u="none" strike="noStrike" kern="1200" cap="none" spc="0" normalizeH="0" baseline="0" noProof="0" dirty="0">
                <a:ln w="0"/>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推荐使用三线表。</a:t>
            </a:r>
            <a:endParaRPr kumimoji="0" lang="zh-CN" altLang="en-US" sz="1800" b="0" i="0" u="none" strike="noStrike" kern="1200" cap="none" spc="0" normalizeH="0" baseline="0" noProof="0" dirty="0">
              <a:ln w="0"/>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dirty="0">
                <a:ln w="0"/>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参考文献少用中文文献，最好使用CCF A类/B类的文献。</a:t>
            </a:r>
            <a:endParaRPr kumimoji="0" lang="zh-CN" altLang="en-US" sz="1800" b="0" i="0" u="none" strike="noStrike" kern="1200" cap="none" spc="0" normalizeH="0" baseline="0" noProof="0" dirty="0">
              <a:ln w="0"/>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dirty="0">
                <a:ln w="0"/>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有横纵坐标轴的图都要有轴标题。</a:t>
            </a:r>
            <a:endParaRPr kumimoji="0" lang="zh-CN" altLang="en-US" sz="1800" b="0" i="0" u="none" strike="noStrike" kern="1200" cap="none" spc="0" normalizeH="0" baseline="0" noProof="0" dirty="0">
              <a:ln w="0"/>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dirty="0">
                <a:ln w="0"/>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伪代码不宜过长，需要精简，并且不要</a:t>
            </a:r>
            <a:r>
              <a:rPr kumimoji="0" lang="zh-CN" altLang="en-US" sz="1800" b="0" i="0" u="none" strike="noStrike" kern="1200" cap="none" spc="0" normalizeH="0" baseline="0" noProof="0" dirty="0">
                <a:ln w="0"/>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写成实现代码。</a:t>
            </a:r>
            <a:endParaRPr kumimoji="0" lang="zh-CN" altLang="en-US" sz="1800" b="0" i="0" u="none" strike="noStrike" kern="1200" cap="none" spc="0" normalizeH="0" baseline="0" noProof="0" dirty="0">
              <a:ln w="0"/>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p:nvPr/>
        </p:nvSpPr>
        <p:spPr>
          <a:xfrm>
            <a:off x="0" y="2277745"/>
            <a:ext cx="9144000" cy="1337945"/>
          </a:xfrm>
          <a:prstGeom prst="rect">
            <a:avLst/>
          </a:prstGeom>
          <a:solidFill>
            <a:srgbClr val="02409A"/>
          </a:solidFill>
          <a:ln>
            <a:noFill/>
          </a:ln>
          <a:effectLst>
            <a:outerShdw blurRad="44450" dist="27940" dir="5400000" algn="ctr">
              <a:srgbClr val="000000">
                <a:alpha val="32000"/>
              </a:srgbClr>
            </a:outerShdw>
          </a:effectLst>
        </p:spPr>
        <p:txBody>
          <a:bodyPr tIns="0" bIns="0" anchor="ctr"/>
          <a:lstStyle/>
          <a:p>
            <a:pPr algn="ctr">
              <a:spcBef>
                <a:spcPct val="0"/>
              </a:spcBef>
              <a:defRPr/>
            </a:pPr>
            <a:endParaRPr lang="zh-CN" altLang="en-US" sz="4400" b="1" dirty="0">
              <a:solidFill>
                <a:prstClr val="white"/>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0" y="2464783"/>
            <a:ext cx="9144000" cy="768350"/>
          </a:xfrm>
          <a:prstGeom prst="rect">
            <a:avLst/>
          </a:prstGeom>
          <a:noFill/>
        </p:spPr>
        <p:txBody>
          <a:bodyPr wrap="square">
            <a:spAutoFit/>
          </a:bodyPr>
          <a:lstStyle/>
          <a:p>
            <a:pPr algn="ctr">
              <a:defRPr/>
            </a:pPr>
            <a:r>
              <a:rPr lang="zh-CN" altLang="en-US" sz="4400" b="1" dirty="0">
                <a:solidFill>
                  <a:prstClr val="white"/>
                </a:solidFill>
                <a:latin typeface="微软雅黑" panose="020B0503020204020204" pitchFamily="34" charset="-122"/>
                <a:ea typeface="微软雅黑" panose="020B0503020204020204" pitchFamily="34" charset="-122"/>
              </a:rPr>
              <a:t>  </a:t>
            </a:r>
            <a:r>
              <a:rPr lang="zh-CN" altLang="en-US" sz="4400" b="1" dirty="0">
                <a:solidFill>
                  <a:prstClr val="white"/>
                </a:solidFill>
                <a:latin typeface="微软雅黑" panose="020B0503020204020204" pitchFamily="34" charset="-122"/>
                <a:ea typeface="微软雅黑" panose="020B0503020204020204" pitchFamily="34" charset="-122"/>
              </a:rPr>
              <a:t>谢谢大家！</a:t>
            </a:r>
            <a:endParaRPr lang="zh-CN" altLang="en-US" sz="4400" b="1" dirty="0">
              <a:solidFill>
                <a:prstClr val="white"/>
              </a:solidFill>
              <a:latin typeface="微软雅黑" panose="020B0503020204020204" pitchFamily="34" charset="-122"/>
              <a:ea typeface="微软雅黑" panose="020B0503020204020204" pitchFamily="34" charset="-122"/>
            </a:endParaRPr>
          </a:p>
        </p:txBody>
      </p:sp>
      <p:pic>
        <p:nvPicPr>
          <p:cNvPr id="8" name="Picture 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80306" y="355983"/>
            <a:ext cx="2303462" cy="76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2"/>
          </p:nvPr>
        </p:nvSpPr>
        <p:spPr/>
        <p:txBody>
          <a:bodyPr/>
          <a:lstStyle/>
          <a:p>
            <a:fld id="{94B6E62B-4DEC-4954-AD3A-658470571C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6" name="TextBox 19"/>
          <p:cNvSpPr txBox="1">
            <a:spLocks noChangeArrowheads="1"/>
          </p:cNvSpPr>
          <p:nvPr/>
        </p:nvSpPr>
        <p:spPr bwMode="auto">
          <a:xfrm>
            <a:off x="622300" y="142874"/>
            <a:ext cx="8342188" cy="5530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base" hangingPunct="1">
              <a:spcBef>
                <a:spcPct val="0"/>
              </a:spcBef>
              <a:spcAft>
                <a:spcPct val="0"/>
              </a:spcAft>
            </a:pPr>
            <a:r>
              <a:rPr lang="zh-CN" altLang="en-US" sz="3000" b="1" dirty="0">
                <a:solidFill>
                  <a:prstClr val="white"/>
                </a:solidFill>
                <a:latin typeface="微软雅黑" panose="020B0503020204020204" pitchFamily="34" charset="-122"/>
                <a:ea typeface="微软雅黑" panose="020B0503020204020204" pitchFamily="34" charset="-122"/>
                <a:cs typeface="Arial" panose="020B0604020202020204" pitchFamily="34" charset="0"/>
                <a:sym typeface="+mn-ea"/>
              </a:rPr>
              <a:t>选题依据</a:t>
            </a:r>
            <a:endPar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33" name="组合 32"/>
          <p:cNvGrpSpPr/>
          <p:nvPr/>
        </p:nvGrpSpPr>
        <p:grpSpPr>
          <a:xfrm>
            <a:off x="132244" y="1060937"/>
            <a:ext cx="8832244" cy="1322130"/>
            <a:chOff x="80783" y="1060937"/>
            <a:chExt cx="7859777" cy="1322130"/>
          </a:xfrm>
        </p:grpSpPr>
        <p:sp>
          <p:nvSpPr>
            <p:cNvPr id="2" name="文本框 1"/>
            <p:cNvSpPr txBox="1"/>
            <p:nvPr/>
          </p:nvSpPr>
          <p:spPr>
            <a:xfrm>
              <a:off x="80783" y="1461047"/>
              <a:ext cx="7859777" cy="922020"/>
            </a:xfrm>
            <a:prstGeom prst="rect">
              <a:avLst/>
            </a:prstGeom>
            <a:noFill/>
            <a:ln w="28575">
              <a:solidFill>
                <a:schemeClr val="bg1">
                  <a:lumMod val="50000"/>
                </a:schemeClr>
              </a:solidFill>
            </a:ln>
          </p:spPr>
          <p:txBody>
            <a:bodyPr wrap="square" rtlCol="0">
              <a:spAutoFit/>
            </a:bodyPr>
            <a:lstStyle/>
            <a:p>
              <a:r>
                <a:rPr lang="zh-CN" altLang="en-US" dirty="0">
                  <a:latin typeface="黑体" panose="02010609060101010101" pitchFamily="49" charset="-122"/>
                  <a:ea typeface="黑体" panose="02010609060101010101" pitchFamily="49" charset="-122"/>
                </a:rPr>
                <a:t>本课题来源于本人所在的实习单位恒生电子股份有限公司，基于微服务对公司现有的银行理财分销系统进行架构升级，为了满足对接互联网而面临的海量数据处理和高并发的需求，而展开本课题的研发工作。</a:t>
              </a:r>
              <a:endParaRPr lang="zh-CN" altLang="en-US" dirty="0">
                <a:latin typeface="黑体" panose="02010609060101010101" pitchFamily="49" charset="-122"/>
                <a:ea typeface="黑体" panose="02010609060101010101" pitchFamily="49" charset="-122"/>
              </a:endParaRPr>
            </a:p>
          </p:txBody>
        </p:sp>
        <p:sp>
          <p:nvSpPr>
            <p:cNvPr id="5" name="文本框 4"/>
            <p:cNvSpPr txBox="1"/>
            <p:nvPr/>
          </p:nvSpPr>
          <p:spPr>
            <a:xfrm>
              <a:off x="80783" y="1060937"/>
              <a:ext cx="4437766" cy="398780"/>
            </a:xfrm>
            <a:prstGeom prst="rect">
              <a:avLst/>
            </a:prstGeom>
            <a:solidFill>
              <a:schemeClr val="bg1">
                <a:lumMod val="50000"/>
              </a:schemeClr>
            </a:solidFill>
            <a:ln w="28575">
              <a:noFill/>
            </a:ln>
            <a:effectLst>
              <a:glow rad="63500">
                <a:schemeClr val="accent3">
                  <a:satMod val="175000"/>
                  <a:alpha val="40000"/>
                </a:schemeClr>
              </a:glow>
            </a:effectLst>
          </p:spPr>
          <p:txBody>
            <a:bodyPr wrap="square"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r>
                <a:rPr lang="zh-CN" altLang="en-US" dirty="0"/>
                <a:t>课题来源</a:t>
              </a:r>
              <a:endParaRPr lang="zh-CN" altLang="en-US" dirty="0"/>
            </a:p>
          </p:txBody>
        </p:sp>
      </p:grpSp>
      <p:pic>
        <p:nvPicPr>
          <p:cNvPr id="7" name="图片 6" descr="未命名文件"/>
          <p:cNvPicPr>
            <a:picLocks noChangeAspect="1"/>
          </p:cNvPicPr>
          <p:nvPr/>
        </p:nvPicPr>
        <p:blipFill>
          <a:blip r:embed="rId1"/>
          <a:stretch>
            <a:fillRect/>
          </a:stretch>
        </p:blipFill>
        <p:spPr>
          <a:xfrm>
            <a:off x="568325" y="2384425"/>
            <a:ext cx="8006715" cy="4501515"/>
          </a:xfrm>
          <a:prstGeom prst="rect">
            <a:avLst/>
          </a:prstGeom>
        </p:spPr>
      </p:pic>
      <p:sp>
        <p:nvSpPr>
          <p:cNvPr id="8" name="矩形 7"/>
          <p:cNvSpPr/>
          <p:nvPr/>
        </p:nvSpPr>
        <p:spPr>
          <a:xfrm>
            <a:off x="4072255" y="2913380"/>
            <a:ext cx="1384935" cy="2449830"/>
          </a:xfrm>
          <a:prstGeom prst="rect">
            <a:avLst/>
          </a:prstGeom>
          <a:noFill/>
          <a:ln w="28575">
            <a:solidFill>
              <a:schemeClr val="accent1"/>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endParaRPr lang="zh-CN" altLang="en-US" smtClean="0">
              <a:ln w="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矩形 8"/>
          <p:cNvSpPr/>
          <p:nvPr/>
        </p:nvSpPr>
        <p:spPr>
          <a:xfrm>
            <a:off x="0" y="851836"/>
            <a:ext cx="9144000" cy="6006307"/>
          </a:xfrm>
          <a:prstGeom prst="rect">
            <a:avLst/>
          </a:prstGeom>
          <a:solidFill>
            <a:srgbClr val="FFFFFF">
              <a:alpha val="8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0" name="圆角矩形 89"/>
          <p:cNvSpPr/>
          <p:nvPr/>
        </p:nvSpPr>
        <p:spPr>
          <a:xfrm>
            <a:off x="781685" y="2762250"/>
            <a:ext cx="7482840" cy="1004570"/>
          </a:xfrm>
          <a:prstGeom prst="roundRect">
            <a:avLst>
              <a:gd name="adj" fmla="val 11014"/>
            </a:avLst>
          </a:prstGeom>
          <a:solidFill>
            <a:schemeClr val="bg1"/>
          </a:solidFill>
          <a:ln w="57150">
            <a:solidFill>
              <a:schemeClr val="accent1">
                <a:lumMod val="60000"/>
                <a:lumOff val="40000"/>
              </a:schemeClr>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457200" rtl="0" eaLnBrk="1" fontAlgn="auto" latinLnBrk="0" hangingPunct="1">
              <a:lnSpc>
                <a:spcPct val="150000"/>
              </a:lnSpc>
              <a:spcBef>
                <a:spcPts val="0"/>
              </a:spcBef>
              <a:spcAft>
                <a:spcPts val="0"/>
              </a:spcAft>
              <a:buClrTx/>
              <a:buSzTx/>
              <a:buFontTx/>
              <a:buNone/>
              <a:defRPr/>
            </a:pPr>
            <a:r>
              <a:rPr kumimoji="0" lang="zh-CN" altLang="en-US" sz="2400" b="1" i="0" u="none" strike="noStrike" kern="1200" cap="none" spc="0" normalizeH="0" baseline="0" noProof="0" dirty="0">
                <a:ln w="0"/>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基于微服务的银行理财分销系统性能优化设计与实现</a:t>
            </a:r>
            <a:endParaRPr kumimoji="0" lang="zh-CN" altLang="en-US" sz="2400" b="1" i="0" u="none" strike="noStrike" kern="1200" cap="none" spc="0" normalizeH="0" baseline="0" noProof="0" dirty="0">
              <a:ln w="0"/>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10" grpId="1" animBg="1"/>
      <p:bldP spid="9"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6" name="TextBox 19"/>
          <p:cNvSpPr txBox="1">
            <a:spLocks noChangeArrowheads="1"/>
          </p:cNvSpPr>
          <p:nvPr/>
        </p:nvSpPr>
        <p:spPr bwMode="auto">
          <a:xfrm>
            <a:off x="622300" y="142874"/>
            <a:ext cx="8342188" cy="5530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base" hangingPunct="1">
              <a:spcBef>
                <a:spcPct val="0"/>
              </a:spcBef>
              <a:spcAft>
                <a:spcPct val="0"/>
              </a:spcAft>
            </a:pPr>
            <a:r>
              <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sym typeface="+mn-ea"/>
              </a:rPr>
              <a:t>论文结构</a:t>
            </a:r>
            <a:endParaRPr lang="zh-CN" altLang="en-US" sz="3000" b="1"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 name="矩形 20"/>
          <p:cNvSpPr/>
          <p:nvPr/>
        </p:nvSpPr>
        <p:spPr>
          <a:xfrm>
            <a:off x="3141980" y="1951355"/>
            <a:ext cx="2990215" cy="622935"/>
          </a:xfrm>
          <a:prstGeom prst="rect">
            <a:avLst/>
          </a:prstGeom>
          <a:solidFill>
            <a:srgbClr val="E18F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基于微服务的房屋租赁服务系统的</a:t>
            </a:r>
            <a:endParaRPr kumimoji="0" lang="zh-CN" altLang="en-US" sz="1400" b="0"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设计与实现</a:t>
            </a:r>
            <a:endParaRPr kumimoji="0" lang="zh-CN" altLang="en-US" sz="1400" b="0"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4" name="矩形 23"/>
          <p:cNvSpPr/>
          <p:nvPr/>
        </p:nvSpPr>
        <p:spPr>
          <a:xfrm>
            <a:off x="235585" y="1951355"/>
            <a:ext cx="2843530" cy="622935"/>
          </a:xfrm>
          <a:prstGeom prst="rect">
            <a:avLst/>
          </a:prstGeom>
          <a:solidFill>
            <a:srgbClr val="018D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sz="14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anose="020B0604020202020204" pitchFamily="34" charset="0"/>
              </a:rPr>
              <a:t>基于微服务架构的开放平台消息系统的设计与实现</a:t>
            </a:r>
            <a:endParaRPr kumimoji="0" sz="14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27" name="矩形 26"/>
          <p:cNvSpPr/>
          <p:nvPr/>
        </p:nvSpPr>
        <p:spPr>
          <a:xfrm>
            <a:off x="6195060" y="1951355"/>
            <a:ext cx="2843530" cy="622935"/>
          </a:xfrm>
          <a:prstGeom prst="rect">
            <a:avLst/>
          </a:prstGeom>
          <a:solidFill>
            <a:srgbClr val="D20D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sz="14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anose="020B0604020202020204" pitchFamily="34" charset="0"/>
              </a:rPr>
              <a:t>一个基于企业服务总线的 API 网关的设计与实现 </a:t>
            </a:r>
            <a:endParaRPr kumimoji="0" sz="14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3" name="灯片编号占位符 2"/>
          <p:cNvSpPr>
            <a:spLocks noGrp="1"/>
          </p:cNvSpPr>
          <p:nvPr>
            <p:ph type="sldNum" sz="quarter" idx="12"/>
          </p:nvPr>
        </p:nvSpPr>
        <p:spPr/>
        <p:txBody>
          <a:bodyPr/>
          <a:lstStyle/>
          <a:p>
            <a:fld id="{C83E3899-5564-447E-9F63-80E61383AE0B}" type="slidenum">
              <a:rPr lang="zh-CN" altLang="en-US" smtClean="0"/>
            </a:fld>
            <a:endParaRPr lang="zh-CN" altLang="en-US"/>
          </a:p>
        </p:txBody>
      </p:sp>
      <p:pic>
        <p:nvPicPr>
          <p:cNvPr id="8" name="图片 7"/>
          <p:cNvPicPr>
            <a:picLocks noChangeAspect="1"/>
          </p:cNvPicPr>
          <p:nvPr>
            <p:custDataLst>
              <p:tags r:id="rId1"/>
            </p:custDataLst>
          </p:nvPr>
        </p:nvPicPr>
        <p:blipFill>
          <a:blip r:embed="rId2"/>
          <a:stretch>
            <a:fillRect/>
          </a:stretch>
        </p:blipFill>
        <p:spPr>
          <a:xfrm>
            <a:off x="6195060" y="2678430"/>
            <a:ext cx="3390900" cy="2392680"/>
          </a:xfrm>
          <a:prstGeom prst="rect">
            <a:avLst/>
          </a:prstGeom>
        </p:spPr>
      </p:pic>
      <p:pic>
        <p:nvPicPr>
          <p:cNvPr id="9" name="图片 8"/>
          <p:cNvPicPr>
            <a:picLocks noChangeAspect="1"/>
          </p:cNvPicPr>
          <p:nvPr/>
        </p:nvPicPr>
        <p:blipFill>
          <a:blip r:embed="rId3"/>
          <a:stretch>
            <a:fillRect/>
          </a:stretch>
        </p:blipFill>
        <p:spPr>
          <a:xfrm>
            <a:off x="235585" y="2678430"/>
            <a:ext cx="2613660" cy="1981200"/>
          </a:xfrm>
          <a:prstGeom prst="rect">
            <a:avLst/>
          </a:prstGeom>
        </p:spPr>
      </p:pic>
      <p:pic>
        <p:nvPicPr>
          <p:cNvPr id="10" name="图片 9"/>
          <p:cNvPicPr>
            <a:picLocks noChangeAspect="1"/>
          </p:cNvPicPr>
          <p:nvPr/>
        </p:nvPicPr>
        <p:blipFill>
          <a:blip r:embed="rId4"/>
          <a:stretch>
            <a:fillRect/>
          </a:stretch>
        </p:blipFill>
        <p:spPr>
          <a:xfrm>
            <a:off x="3141980" y="2678430"/>
            <a:ext cx="3078480" cy="2377440"/>
          </a:xfrm>
          <a:prstGeom prst="rect">
            <a:avLst/>
          </a:prstGeom>
        </p:spPr>
      </p:pic>
      <p:sp>
        <p:nvSpPr>
          <p:cNvPr id="2" name="矩形 1"/>
          <p:cNvSpPr/>
          <p:nvPr/>
        </p:nvSpPr>
        <p:spPr>
          <a:xfrm>
            <a:off x="0" y="866441"/>
            <a:ext cx="9144000" cy="6006307"/>
          </a:xfrm>
          <a:prstGeom prst="rect">
            <a:avLst/>
          </a:prstGeom>
          <a:solidFill>
            <a:srgbClr val="FFFFFF">
              <a:alpha val="8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4" name="文本框 3"/>
          <p:cNvSpPr txBox="1"/>
          <p:nvPr/>
        </p:nvSpPr>
        <p:spPr>
          <a:xfrm>
            <a:off x="2944495" y="2892425"/>
            <a:ext cx="2880995" cy="2245360"/>
          </a:xfrm>
          <a:prstGeom prst="rect">
            <a:avLst/>
          </a:prstGeom>
          <a:noFill/>
          <a:ln w="28575">
            <a:solidFill>
              <a:schemeClr val="bg1">
                <a:lumMod val="50000"/>
              </a:schemeClr>
            </a:solidFill>
          </a:ln>
        </p:spPr>
        <p:txBody>
          <a:bodyPr wrap="square" rtlCol="0">
            <a:spAutoFit/>
          </a:bodyPr>
          <a:lstStyle/>
          <a:p>
            <a:pPr marL="345440" lvl="1" indent="-285750" algn="just" fontAlgn="auto">
              <a:lnSpc>
                <a:spcPct val="125000"/>
              </a:lnSpc>
              <a:buFont typeface="Arial" panose="020B0604020202020204" pitchFamily="34" charset="0"/>
              <a:buChar char="−"/>
            </a:pPr>
            <a:r>
              <a:rPr lang="zh-CN" sz="1600" noProof="0">
                <a:ln>
                  <a:noFill/>
                </a:ln>
                <a:solidFill>
                  <a:prstClr val="black"/>
                </a:solidFill>
                <a:effectLst/>
                <a:uLnTx/>
                <a:uFillTx/>
                <a:latin typeface="微软雅黑" panose="020B0503020204020204" pitchFamily="34" charset="-122"/>
                <a:ea typeface="微软雅黑" panose="020B0503020204020204" pitchFamily="34" charset="-122"/>
                <a:sym typeface="+mn-ea"/>
              </a:rPr>
              <a:t>第一章、绪论</a:t>
            </a:r>
            <a:endParaRPr lang="zh-CN" sz="1600" noProof="0">
              <a:ln>
                <a:noFill/>
              </a:ln>
              <a:solidFill>
                <a:prstClr val="black"/>
              </a:solidFill>
              <a:effectLst/>
              <a:uLnTx/>
              <a:uFillTx/>
              <a:latin typeface="微软雅黑" panose="020B0503020204020204" pitchFamily="34" charset="-122"/>
              <a:ea typeface="微软雅黑" panose="020B0503020204020204" pitchFamily="34" charset="-122"/>
              <a:sym typeface="+mn-ea"/>
            </a:endParaRPr>
          </a:p>
          <a:p>
            <a:pPr marL="345440" lvl="1" indent="-285750" algn="just" fontAlgn="auto">
              <a:lnSpc>
                <a:spcPct val="125000"/>
              </a:lnSpc>
              <a:buFont typeface="Arial" panose="020B0604020202020204" pitchFamily="34" charset="0"/>
              <a:buChar char="−"/>
            </a:pPr>
            <a:r>
              <a:rPr lang="zh-CN" altLang="en-US" sz="1600" noProof="0">
                <a:ln>
                  <a:noFill/>
                </a:ln>
                <a:solidFill>
                  <a:prstClr val="black"/>
                </a:solidFill>
                <a:effectLst/>
                <a:uLnTx/>
                <a:uFillTx/>
                <a:latin typeface="微软雅黑" panose="020B0503020204020204" pitchFamily="34" charset="-122"/>
                <a:ea typeface="微软雅黑" panose="020B0503020204020204" pitchFamily="34" charset="-122"/>
                <a:sym typeface="+mn-ea"/>
              </a:rPr>
              <a:t>第二章、相关技术</a:t>
            </a:r>
            <a:endParaRPr lang="zh-CN" altLang="en-US" sz="1600" noProof="0">
              <a:ln>
                <a:noFill/>
              </a:ln>
              <a:solidFill>
                <a:prstClr val="black"/>
              </a:solidFill>
              <a:effectLst/>
              <a:uLnTx/>
              <a:uFillTx/>
              <a:latin typeface="微软雅黑" panose="020B0503020204020204" pitchFamily="34" charset="-122"/>
              <a:ea typeface="微软雅黑" panose="020B0503020204020204" pitchFamily="34" charset="-122"/>
              <a:sym typeface="+mn-ea"/>
            </a:endParaRPr>
          </a:p>
          <a:p>
            <a:pPr marL="345440" lvl="1" indent="-285750" algn="just" fontAlgn="auto">
              <a:lnSpc>
                <a:spcPct val="125000"/>
              </a:lnSpc>
              <a:buFont typeface="Arial" panose="020B0604020202020204" pitchFamily="34" charset="0"/>
              <a:buChar char="−"/>
            </a:pPr>
            <a:r>
              <a:rPr lang="zh-CN" altLang="en-US" sz="1600" noProof="0">
                <a:ln>
                  <a:noFill/>
                </a:ln>
                <a:solidFill>
                  <a:prstClr val="black"/>
                </a:solidFill>
                <a:effectLst/>
                <a:uLnTx/>
                <a:uFillTx/>
                <a:latin typeface="微软雅黑" panose="020B0503020204020204" pitchFamily="34" charset="-122"/>
                <a:ea typeface="微软雅黑" panose="020B0503020204020204" pitchFamily="34" charset="-122"/>
                <a:sym typeface="+mn-ea"/>
              </a:rPr>
              <a:t>第三章、需求分析</a:t>
            </a:r>
            <a:endParaRPr lang="zh-CN" altLang="en-US" sz="1600" noProof="0">
              <a:ln>
                <a:noFill/>
              </a:ln>
              <a:solidFill>
                <a:prstClr val="black"/>
              </a:solidFill>
              <a:effectLst/>
              <a:uLnTx/>
              <a:uFillTx/>
              <a:latin typeface="微软雅黑" panose="020B0503020204020204" pitchFamily="34" charset="-122"/>
              <a:ea typeface="微软雅黑" panose="020B0503020204020204" pitchFamily="34" charset="-122"/>
              <a:sym typeface="+mn-ea"/>
            </a:endParaRPr>
          </a:p>
          <a:p>
            <a:pPr marL="345440" lvl="1" indent="-285750" algn="just" fontAlgn="auto">
              <a:lnSpc>
                <a:spcPct val="125000"/>
              </a:lnSpc>
              <a:buFont typeface="Arial" panose="020B0604020202020204" pitchFamily="34" charset="0"/>
              <a:buChar char="−"/>
            </a:pPr>
            <a:r>
              <a:rPr lang="zh-CN" altLang="en-US" sz="1600" noProof="0">
                <a:ln>
                  <a:noFill/>
                </a:ln>
                <a:solidFill>
                  <a:prstClr val="black"/>
                </a:solidFill>
                <a:effectLst/>
                <a:uLnTx/>
                <a:uFillTx/>
                <a:latin typeface="微软雅黑" panose="020B0503020204020204" pitchFamily="34" charset="-122"/>
                <a:ea typeface="微软雅黑" panose="020B0503020204020204" pitchFamily="34" charset="-122"/>
                <a:sym typeface="+mn-ea"/>
              </a:rPr>
              <a:t>第四章、概要设计</a:t>
            </a:r>
            <a:endParaRPr lang="zh-CN" altLang="en-US" sz="1600" noProof="0">
              <a:ln>
                <a:noFill/>
              </a:ln>
              <a:solidFill>
                <a:prstClr val="black"/>
              </a:solidFill>
              <a:effectLst/>
              <a:uLnTx/>
              <a:uFillTx/>
              <a:latin typeface="微软雅黑" panose="020B0503020204020204" pitchFamily="34" charset="-122"/>
              <a:ea typeface="微软雅黑" panose="020B0503020204020204" pitchFamily="34" charset="-122"/>
              <a:sym typeface="+mn-ea"/>
            </a:endParaRPr>
          </a:p>
          <a:p>
            <a:pPr marL="345440" lvl="1" indent="-285750" algn="just" fontAlgn="auto">
              <a:lnSpc>
                <a:spcPct val="125000"/>
              </a:lnSpc>
              <a:buFont typeface="Arial" panose="020B0604020202020204" pitchFamily="34" charset="0"/>
              <a:buChar char="−"/>
            </a:pPr>
            <a:r>
              <a:rPr lang="zh-CN" altLang="en-US" sz="1600" noProof="0">
                <a:ln>
                  <a:noFill/>
                </a:ln>
                <a:solidFill>
                  <a:prstClr val="black"/>
                </a:solidFill>
                <a:effectLst/>
                <a:uLnTx/>
                <a:uFillTx/>
                <a:latin typeface="微软雅黑" panose="020B0503020204020204" pitchFamily="34" charset="-122"/>
                <a:ea typeface="微软雅黑" panose="020B0503020204020204" pitchFamily="34" charset="-122"/>
                <a:sym typeface="+mn-ea"/>
              </a:rPr>
              <a:t>第四章、</a:t>
            </a:r>
            <a:r>
              <a:rPr lang="zh-CN" altLang="en-US" sz="1600" noProof="0">
                <a:ln>
                  <a:noFill/>
                </a:ln>
                <a:solidFill>
                  <a:prstClr val="black"/>
                </a:solidFill>
                <a:effectLst/>
                <a:uLnTx/>
                <a:uFillTx/>
                <a:latin typeface="微软雅黑" panose="020B0503020204020204" pitchFamily="34" charset="-122"/>
                <a:ea typeface="微软雅黑" panose="020B0503020204020204" pitchFamily="34" charset="-122"/>
                <a:sym typeface="+mn-ea"/>
              </a:rPr>
              <a:t>详细设计与实现</a:t>
            </a:r>
            <a:endParaRPr lang="zh-CN" altLang="en-US" sz="1600" noProof="0">
              <a:ln>
                <a:noFill/>
              </a:ln>
              <a:solidFill>
                <a:prstClr val="black"/>
              </a:solidFill>
              <a:effectLst/>
              <a:uLnTx/>
              <a:uFillTx/>
              <a:latin typeface="微软雅黑" panose="020B0503020204020204" pitchFamily="34" charset="-122"/>
              <a:ea typeface="微软雅黑" panose="020B0503020204020204" pitchFamily="34" charset="-122"/>
              <a:sym typeface="+mn-ea"/>
            </a:endParaRPr>
          </a:p>
          <a:p>
            <a:pPr marL="345440" lvl="1" indent="-285750" algn="just" fontAlgn="auto">
              <a:lnSpc>
                <a:spcPct val="125000"/>
              </a:lnSpc>
              <a:buFont typeface="Arial" panose="020B0604020202020204" pitchFamily="34" charset="0"/>
              <a:buChar char="−"/>
            </a:pPr>
            <a:r>
              <a:rPr lang="zh-CN" altLang="en-US" sz="1600" noProof="0">
                <a:ln>
                  <a:noFill/>
                </a:ln>
                <a:solidFill>
                  <a:prstClr val="black"/>
                </a:solidFill>
                <a:effectLst/>
                <a:uLnTx/>
                <a:uFillTx/>
                <a:latin typeface="微软雅黑" panose="020B0503020204020204" pitchFamily="34" charset="-122"/>
                <a:ea typeface="微软雅黑" panose="020B0503020204020204" pitchFamily="34" charset="-122"/>
                <a:sym typeface="+mn-ea"/>
              </a:rPr>
              <a:t>第五章、系统测试</a:t>
            </a:r>
            <a:endParaRPr lang="zh-CN" altLang="en-US" sz="1600" noProof="0">
              <a:ln>
                <a:noFill/>
              </a:ln>
              <a:solidFill>
                <a:prstClr val="black"/>
              </a:solidFill>
              <a:effectLst/>
              <a:uLnTx/>
              <a:uFillTx/>
              <a:latin typeface="微软雅黑" panose="020B0503020204020204" pitchFamily="34" charset="-122"/>
              <a:ea typeface="微软雅黑" panose="020B0503020204020204" pitchFamily="34" charset="-122"/>
              <a:sym typeface="+mn-ea"/>
            </a:endParaRPr>
          </a:p>
          <a:p>
            <a:pPr marL="345440" lvl="1" indent="-285750" algn="just" fontAlgn="auto">
              <a:lnSpc>
                <a:spcPct val="125000"/>
              </a:lnSpc>
              <a:buFont typeface="Arial" panose="020B0604020202020204" pitchFamily="34" charset="0"/>
              <a:buChar char="−"/>
            </a:pPr>
            <a:r>
              <a:rPr lang="zh-CN" altLang="en-US" sz="1600" noProof="0">
                <a:ln>
                  <a:noFill/>
                </a:ln>
                <a:solidFill>
                  <a:prstClr val="black"/>
                </a:solidFill>
                <a:effectLst/>
                <a:uLnTx/>
                <a:uFillTx/>
                <a:latin typeface="微软雅黑" panose="020B0503020204020204" pitchFamily="34" charset="-122"/>
                <a:ea typeface="微软雅黑" panose="020B0503020204020204" pitchFamily="34" charset="-122"/>
                <a:sym typeface="+mn-ea"/>
              </a:rPr>
              <a:t>第六章、总结与展望</a:t>
            </a:r>
            <a:endParaRPr lang="zh-CN" altLang="en-US" sz="1600" dirty="0">
              <a:latin typeface="黑体" panose="02010609060101010101" pitchFamily="49" charset="-122"/>
              <a:ea typeface="黑体" panose="02010609060101010101" pitchFamily="49" charset="-122"/>
            </a:endParaRPr>
          </a:p>
        </p:txBody>
      </p:sp>
      <p:sp>
        <p:nvSpPr>
          <p:cNvPr id="5" name="文本框 4"/>
          <p:cNvSpPr txBox="1"/>
          <p:nvPr/>
        </p:nvSpPr>
        <p:spPr>
          <a:xfrm>
            <a:off x="2944495" y="2493645"/>
            <a:ext cx="2880995" cy="398780"/>
          </a:xfrm>
          <a:prstGeom prst="rect">
            <a:avLst/>
          </a:prstGeom>
          <a:solidFill>
            <a:schemeClr val="bg1">
              <a:lumMod val="50000"/>
            </a:schemeClr>
          </a:solidFill>
          <a:ln w="28575">
            <a:noFill/>
          </a:ln>
          <a:effectLst>
            <a:glow rad="63500">
              <a:schemeClr val="accent3">
                <a:satMod val="175000"/>
                <a:alpha val="40000"/>
              </a:schemeClr>
            </a:glow>
          </a:effectLst>
        </p:spPr>
        <p:txBody>
          <a:bodyPr wrap="square"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r>
              <a:rPr lang="zh-CN" altLang="en-US" dirty="0">
                <a:sym typeface="+mn-ea"/>
              </a:rPr>
              <a:t>普遍写法</a:t>
            </a:r>
            <a:endParaRPr lang="zh-CN" altLang="en-US" dirty="0">
              <a:solidFill>
                <a:prstClr val="white"/>
              </a:solidFill>
              <a:cs typeface="Arial" panose="020B060402020202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5" grpId="0" bldLvl="0" animBg="1"/>
      <p:bldP spid="4" grpId="0" bldLvl="0" animBg="1"/>
      <p:bldP spid="2" grpId="1" animBg="1"/>
      <p:bldP spid="5" grpId="1" animBg="1"/>
      <p:bldP spid="4"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6" name="TextBox 19"/>
          <p:cNvSpPr txBox="1">
            <a:spLocks noChangeArrowheads="1"/>
          </p:cNvSpPr>
          <p:nvPr/>
        </p:nvSpPr>
        <p:spPr bwMode="auto">
          <a:xfrm>
            <a:off x="622300" y="142874"/>
            <a:ext cx="8342188" cy="5530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base" hangingPunct="1">
              <a:spcBef>
                <a:spcPct val="0"/>
              </a:spcBef>
              <a:spcAft>
                <a:spcPct val="0"/>
              </a:spcAft>
            </a:pPr>
            <a:r>
              <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sym typeface="+mn-ea"/>
              </a:rPr>
              <a:t>论文结构</a:t>
            </a:r>
            <a:r>
              <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sym typeface="+mn-ea"/>
              </a:rPr>
              <a:t>说明</a:t>
            </a:r>
            <a:endPar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grpSp>
        <p:nvGrpSpPr>
          <p:cNvPr id="31" name="组合 30"/>
          <p:cNvGrpSpPr/>
          <p:nvPr/>
        </p:nvGrpSpPr>
        <p:grpSpPr>
          <a:xfrm>
            <a:off x="511175" y="1325935"/>
            <a:ext cx="8118784" cy="910641"/>
            <a:chOff x="-284740" y="5378970"/>
            <a:chExt cx="13682116" cy="915892"/>
          </a:xfrm>
        </p:grpSpPr>
        <p:sp>
          <p:nvSpPr>
            <p:cNvPr id="32" name="矩形 31"/>
            <p:cNvSpPr/>
            <p:nvPr/>
          </p:nvSpPr>
          <p:spPr>
            <a:xfrm>
              <a:off x="2134995" y="5378970"/>
              <a:ext cx="11262381" cy="915892"/>
            </a:xfrm>
            <a:prstGeom prst="rect">
              <a:avLst/>
            </a:prstGeom>
            <a:solidFill>
              <a:schemeClr val="bg1"/>
            </a:solidFill>
            <a:ln w="28575">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nSpc>
                  <a:spcPct val="125000"/>
                </a:lnSpc>
                <a:buFont typeface="Arial" panose="020B0604020202020204" pitchFamily="34" charset="0"/>
                <a:buNone/>
              </a:pPr>
              <a:r>
                <a:rPr lang="zh-CN" altLang="en-US" sz="1400" b="1" dirty="0">
                  <a:solidFill>
                    <a:schemeClr val="tx1"/>
                  </a:solidFill>
                  <a:latin typeface="微软雅黑" panose="020B0503020204020204" pitchFamily="34" charset="-122"/>
                  <a:ea typeface="微软雅黑" panose="020B0503020204020204" pitchFamily="34" charset="-122"/>
                </a:rPr>
                <a:t>具体的需求描述，包括功能性需求与非功能性需求。确定系统的目的、范围、定义和功能时所要做的所有工作，可以从不同角度考虑需求，如用户角度或产品角度。</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33" name="矩形 32"/>
            <p:cNvSpPr/>
            <p:nvPr/>
          </p:nvSpPr>
          <p:spPr>
            <a:xfrm>
              <a:off x="-284740" y="5378970"/>
              <a:ext cx="2419738" cy="915892"/>
            </a:xfrm>
            <a:prstGeom prst="rect">
              <a:avLst/>
            </a:prstGeom>
            <a:solidFill>
              <a:srgbClr val="0070C0"/>
            </a:solidFill>
            <a:ln w="2857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r>
                <a:rPr lang="zh-CN" altLang="en-US" sz="2000" b="1" dirty="0">
                  <a:ln w="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需求分析</a:t>
              </a:r>
              <a:endParaRPr lang="zh-CN" altLang="en-US" sz="2000" b="1" dirty="0">
                <a:ln w="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 name="组合 1"/>
          <p:cNvGrpSpPr/>
          <p:nvPr/>
        </p:nvGrpSpPr>
        <p:grpSpPr>
          <a:xfrm>
            <a:off x="511175" y="2801675"/>
            <a:ext cx="8118784" cy="910641"/>
            <a:chOff x="-284740" y="5378970"/>
            <a:chExt cx="13682116" cy="915892"/>
          </a:xfrm>
        </p:grpSpPr>
        <p:sp>
          <p:nvSpPr>
            <p:cNvPr id="3" name="矩形 2"/>
            <p:cNvSpPr/>
            <p:nvPr/>
          </p:nvSpPr>
          <p:spPr>
            <a:xfrm>
              <a:off x="2134995" y="5378970"/>
              <a:ext cx="11262381" cy="915892"/>
            </a:xfrm>
            <a:prstGeom prst="rect">
              <a:avLst/>
            </a:prstGeom>
            <a:solidFill>
              <a:schemeClr val="bg1"/>
            </a:solidFill>
            <a:ln w="28575">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nSpc>
                  <a:spcPct val="125000"/>
                </a:lnSpc>
                <a:buFont typeface="Arial" panose="020B0604020202020204" pitchFamily="34" charset="0"/>
                <a:buNone/>
              </a:pPr>
              <a:r>
                <a:rPr lang="zh-CN" altLang="en-US" sz="1400" b="1" dirty="0">
                  <a:solidFill>
                    <a:schemeClr val="tx1"/>
                  </a:solidFill>
                  <a:latin typeface="微软雅黑" panose="020B0503020204020204" pitchFamily="34" charset="-122"/>
                  <a:ea typeface="微软雅黑" panose="020B0503020204020204" pitchFamily="34" charset="-122"/>
                </a:rPr>
                <a:t>包括系统的总体设计、模块划分、数据库设计、技术路线的选择等，整体说明系统的实现思路。</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4" name="矩形 3"/>
            <p:cNvSpPr/>
            <p:nvPr/>
          </p:nvSpPr>
          <p:spPr>
            <a:xfrm>
              <a:off x="-284740" y="5378970"/>
              <a:ext cx="2419738" cy="915892"/>
            </a:xfrm>
            <a:prstGeom prst="rect">
              <a:avLst/>
            </a:prstGeom>
            <a:solidFill>
              <a:srgbClr val="0070C0"/>
            </a:solidFill>
            <a:ln w="2857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r>
                <a:rPr lang="zh-CN" altLang="en-US" sz="2000" b="1" dirty="0">
                  <a:ln w="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概要设计</a:t>
              </a:r>
              <a:endParaRPr lang="zh-CN" altLang="en-US" sz="2000" b="1" dirty="0">
                <a:ln w="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7" name="组合 6"/>
          <p:cNvGrpSpPr/>
          <p:nvPr/>
        </p:nvGrpSpPr>
        <p:grpSpPr>
          <a:xfrm>
            <a:off x="511175" y="4231060"/>
            <a:ext cx="8200390" cy="1201420"/>
            <a:chOff x="-284740" y="5378970"/>
            <a:chExt cx="13819642" cy="1208348"/>
          </a:xfrm>
        </p:grpSpPr>
        <p:sp>
          <p:nvSpPr>
            <p:cNvPr id="8" name="矩形 7"/>
            <p:cNvSpPr/>
            <p:nvPr/>
          </p:nvSpPr>
          <p:spPr>
            <a:xfrm>
              <a:off x="2134821" y="5378970"/>
              <a:ext cx="11400081" cy="1208348"/>
            </a:xfrm>
            <a:prstGeom prst="rect">
              <a:avLst/>
            </a:prstGeom>
            <a:solidFill>
              <a:schemeClr val="bg1"/>
            </a:solidFill>
            <a:ln w="28575">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nSpc>
                  <a:spcPct val="125000"/>
                </a:lnSpc>
                <a:buFont typeface="Arial" panose="020B0604020202020204" pitchFamily="34" charset="0"/>
                <a:buNone/>
              </a:pPr>
              <a:r>
                <a:rPr lang="zh-CN" altLang="en-US" sz="1400" b="1" dirty="0">
                  <a:solidFill>
                    <a:schemeClr val="tx1"/>
                  </a:solidFill>
                  <a:latin typeface="微软雅黑" panose="020B0503020204020204" pitchFamily="34" charset="-122"/>
                  <a:ea typeface="微软雅黑" panose="020B0503020204020204" pitchFamily="34" charset="-122"/>
                </a:rPr>
                <a:t>是对概要设计的进一步细化，根据概要设计所做的模块划分，设计每个模块内的算法、</a:t>
              </a:r>
              <a:r>
                <a:rPr lang="zh-CN" altLang="en-US" sz="1400" b="1" dirty="0">
                  <a:solidFill>
                    <a:schemeClr val="tx1"/>
                  </a:solidFill>
                  <a:latin typeface="微软雅黑" panose="020B0503020204020204" pitchFamily="34" charset="-122"/>
                  <a:ea typeface="微软雅黑" panose="020B0503020204020204" pitchFamily="34" charset="-122"/>
                </a:rPr>
                <a:t>实现流程，实现数据结构设计的细化等。</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9" name="矩形 8"/>
            <p:cNvSpPr/>
            <p:nvPr/>
          </p:nvSpPr>
          <p:spPr>
            <a:xfrm>
              <a:off x="-284740" y="5378970"/>
              <a:ext cx="2419561" cy="1208348"/>
            </a:xfrm>
            <a:prstGeom prst="rect">
              <a:avLst/>
            </a:prstGeom>
            <a:solidFill>
              <a:srgbClr val="0070C0"/>
            </a:solidFill>
            <a:ln w="2857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r>
                <a:rPr lang="zh-CN" altLang="en-US" sz="2000" b="1" dirty="0">
                  <a:ln w="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详细设计</a:t>
              </a:r>
              <a:endParaRPr lang="zh-CN" altLang="en-US" sz="2000" b="1" dirty="0">
                <a:ln w="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58" name="TextBox 19"/>
          <p:cNvSpPr txBox="1">
            <a:spLocks noChangeArrowheads="1"/>
          </p:cNvSpPr>
          <p:nvPr/>
        </p:nvSpPr>
        <p:spPr bwMode="auto">
          <a:xfrm>
            <a:off x="622300" y="142874"/>
            <a:ext cx="8342188" cy="5530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base" hangingPunct="1">
              <a:spcBef>
                <a:spcPct val="0"/>
              </a:spcBef>
              <a:spcAft>
                <a:spcPct val="0"/>
              </a:spcAft>
            </a:pPr>
            <a:r>
              <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rPr>
              <a:t>需求</a:t>
            </a:r>
            <a:r>
              <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rPr>
              <a:t>分析</a:t>
            </a:r>
            <a:endPar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 name="灯片编号占位符 2"/>
          <p:cNvSpPr>
            <a:spLocks noGrp="1"/>
          </p:cNvSpPr>
          <p:nvPr>
            <p:ph type="sldNum" sz="quarter" idx="12"/>
          </p:nvPr>
        </p:nvSpPr>
        <p:spPr/>
        <p:txBody>
          <a:bodyPr/>
          <a:lstStyle/>
          <a:p>
            <a:fld id="{9C87F12A-FDE4-407F-97D5-C3CC832993E9}" type="slidenum">
              <a:rPr lang="zh-CN" altLang="en-US" smtClean="0"/>
            </a:fld>
            <a:endParaRPr lang="zh-CN" altLang="en-US"/>
          </a:p>
        </p:txBody>
      </p:sp>
      <p:sp>
        <p:nvSpPr>
          <p:cNvPr id="21" name="文本框 20"/>
          <p:cNvSpPr txBox="1"/>
          <p:nvPr/>
        </p:nvSpPr>
        <p:spPr>
          <a:xfrm>
            <a:off x="1948815" y="5426075"/>
            <a:ext cx="5177155" cy="629920"/>
          </a:xfrm>
          <a:prstGeom prst="rect">
            <a:avLst/>
          </a:prstGeom>
          <a:noFill/>
        </p:spPr>
        <p:txBody>
          <a:bodyPr wrap="square" rtlCol="0">
            <a:spAutoFit/>
          </a:bodyPr>
          <a:p>
            <a:pPr indent="0">
              <a:lnSpc>
                <a:spcPct val="125000"/>
              </a:lnSpc>
              <a:buFont typeface="Arial" panose="020B0604020202020204" pitchFamily="34" charset="0"/>
              <a:buNone/>
            </a:pPr>
            <a:r>
              <a:rPr lang="zh-CN" altLang="en-US" sz="1400" b="1" dirty="0">
                <a:latin typeface="微软雅黑" panose="020B0503020204020204" pitchFamily="34" charset="-122"/>
                <a:ea typeface="微软雅黑" panose="020B0503020204020204" pitchFamily="34" charset="-122"/>
                <a:sym typeface="+mn-ea"/>
              </a:rPr>
              <a:t>用例图是指由参与者（Actor）、用例（Use Case），边界以及它们之间的关系构成的用于描述系统功能的视图。</a:t>
            </a:r>
            <a:endParaRPr lang="en-US" altLang="zh-CN" sz="1400" dirty="0">
              <a:latin typeface="黑体" panose="02010609060101010101" pitchFamily="49" charset="-122"/>
              <a:ea typeface="黑体" panose="02010609060101010101" pitchFamily="49" charset="-122"/>
            </a:endParaRPr>
          </a:p>
        </p:txBody>
      </p:sp>
      <p:pic>
        <p:nvPicPr>
          <p:cNvPr id="6" name="图片 5"/>
          <p:cNvPicPr>
            <a:picLocks noChangeAspect="1"/>
          </p:cNvPicPr>
          <p:nvPr/>
        </p:nvPicPr>
        <p:blipFill>
          <a:blip r:embed="rId1"/>
          <a:stretch>
            <a:fillRect/>
          </a:stretch>
        </p:blipFill>
        <p:spPr>
          <a:xfrm>
            <a:off x="2206625" y="1734820"/>
            <a:ext cx="4549140" cy="3436620"/>
          </a:xfrm>
          <a:prstGeom prst="rect">
            <a:avLst/>
          </a:prstGeom>
        </p:spPr>
      </p:pic>
      <p:sp>
        <p:nvSpPr>
          <p:cNvPr id="35" name="文本框 34"/>
          <p:cNvSpPr txBox="1"/>
          <p:nvPr/>
        </p:nvSpPr>
        <p:spPr>
          <a:xfrm>
            <a:off x="2206625" y="1336040"/>
            <a:ext cx="4549140" cy="398780"/>
          </a:xfrm>
          <a:prstGeom prst="rect">
            <a:avLst/>
          </a:prstGeom>
          <a:solidFill>
            <a:schemeClr val="bg1">
              <a:lumMod val="50000"/>
            </a:schemeClr>
          </a:solidFill>
          <a:ln w="28575">
            <a:noFill/>
          </a:ln>
          <a:effectLst>
            <a:glow rad="63500">
              <a:schemeClr val="accent3">
                <a:satMod val="175000"/>
                <a:alpha val="40000"/>
              </a:schemeClr>
            </a:glow>
          </a:effectLst>
        </p:spPr>
        <p:txBody>
          <a:bodyPr wrap="square"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r>
              <a:rPr lang="zh-CN" altLang="en-US" dirty="0">
                <a:solidFill>
                  <a:prstClr val="white"/>
                </a:solidFill>
                <a:cs typeface="Arial" panose="020B0604020202020204" pitchFamily="34" charset="0"/>
                <a:sym typeface="+mn-ea"/>
              </a:rPr>
              <a:t>用例图</a:t>
            </a:r>
            <a:endParaRPr lang="zh-CN" altLang="en-US" dirty="0">
              <a:solidFill>
                <a:prstClr val="white"/>
              </a:solidFill>
              <a:cs typeface="Arial" panose="020B0604020202020204" pitchFamily="34" charset="0"/>
              <a:sym typeface="+mn-ea"/>
            </a:endParaRPr>
          </a:p>
        </p:txBody>
      </p:sp>
      <p:sp>
        <p:nvSpPr>
          <p:cNvPr id="9" name="矩形 8"/>
          <p:cNvSpPr/>
          <p:nvPr/>
        </p:nvSpPr>
        <p:spPr>
          <a:xfrm>
            <a:off x="2213610" y="1724025"/>
            <a:ext cx="4551045" cy="3524250"/>
          </a:xfrm>
          <a:prstGeom prst="rect">
            <a:avLst/>
          </a:prstGeom>
          <a:noFill/>
          <a:ln w="28575">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endParaRPr lang="zh-CN" altLang="en-US" smtClean="0">
              <a:ln w="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bldLst>
      <p:bldP spid="21"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58" name="TextBox 19"/>
          <p:cNvSpPr txBox="1">
            <a:spLocks noChangeArrowheads="1"/>
          </p:cNvSpPr>
          <p:nvPr/>
        </p:nvSpPr>
        <p:spPr bwMode="auto">
          <a:xfrm>
            <a:off x="622300" y="142874"/>
            <a:ext cx="8342188" cy="5530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base" hangingPunct="1">
              <a:spcBef>
                <a:spcPct val="0"/>
              </a:spcBef>
              <a:spcAft>
                <a:spcPct val="0"/>
              </a:spcAft>
            </a:pPr>
            <a:r>
              <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rPr>
              <a:t>概要设计</a:t>
            </a:r>
            <a:endPar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 name="灯片编号占位符 2"/>
          <p:cNvSpPr>
            <a:spLocks noGrp="1"/>
          </p:cNvSpPr>
          <p:nvPr>
            <p:ph type="sldNum" sz="quarter" idx="12"/>
          </p:nvPr>
        </p:nvSpPr>
        <p:spPr/>
        <p:txBody>
          <a:bodyPr/>
          <a:lstStyle/>
          <a:p>
            <a:fld id="{9C87F12A-FDE4-407F-97D5-C3CC832993E9}" type="slidenum">
              <a:rPr lang="zh-CN" altLang="en-US" smtClean="0"/>
            </a:fld>
            <a:endParaRPr lang="zh-CN" altLang="en-US"/>
          </a:p>
        </p:txBody>
      </p:sp>
      <p:sp>
        <p:nvSpPr>
          <p:cNvPr id="21" name="文本框 20"/>
          <p:cNvSpPr txBox="1"/>
          <p:nvPr/>
        </p:nvSpPr>
        <p:spPr>
          <a:xfrm>
            <a:off x="1645285" y="5257800"/>
            <a:ext cx="5854065" cy="1168400"/>
          </a:xfrm>
          <a:prstGeom prst="rect">
            <a:avLst/>
          </a:prstGeom>
          <a:noFill/>
        </p:spPr>
        <p:txBody>
          <a:bodyPr wrap="square" rtlCol="0">
            <a:spAutoFit/>
          </a:bodyPr>
          <a:p>
            <a:pPr indent="0">
              <a:lnSpc>
                <a:spcPct val="125000"/>
              </a:lnSpc>
              <a:buFont typeface="Arial" panose="020B0604020202020204" pitchFamily="34" charset="0"/>
              <a:buNone/>
            </a:pPr>
            <a:r>
              <a:rPr lang="zh-CN" altLang="en-US" sz="1400" b="1" dirty="0">
                <a:latin typeface="微软雅黑" panose="020B0503020204020204" pitchFamily="34" charset="-122"/>
                <a:ea typeface="微软雅黑" panose="020B0503020204020204" pitchFamily="34" charset="-122"/>
                <a:sym typeface="+mn-ea"/>
              </a:rPr>
              <a:t>用树形结构的一系列多层次的矩形框绘制数据的层次结构，树形结构的顶层是一个单独的矩形框，它代表完整的数据结构，下面的各层矩形框代表这个数据的子集，最底层的各个框代表组成这个数据的实际数据元素（不能再分割的元素）。</a:t>
            </a:r>
            <a:endParaRPr lang="en-US" altLang="zh-CN" sz="1400" dirty="0">
              <a:latin typeface="黑体" panose="02010609060101010101" pitchFamily="49" charset="-122"/>
              <a:ea typeface="黑体" panose="02010609060101010101" pitchFamily="49" charset="-122"/>
            </a:endParaRPr>
          </a:p>
        </p:txBody>
      </p:sp>
      <p:sp>
        <p:nvSpPr>
          <p:cNvPr id="35" name="文本框 34"/>
          <p:cNvSpPr txBox="1"/>
          <p:nvPr/>
        </p:nvSpPr>
        <p:spPr>
          <a:xfrm>
            <a:off x="2185035" y="1252220"/>
            <a:ext cx="4549140" cy="398780"/>
          </a:xfrm>
          <a:prstGeom prst="rect">
            <a:avLst/>
          </a:prstGeom>
          <a:solidFill>
            <a:schemeClr val="bg1">
              <a:lumMod val="50000"/>
            </a:schemeClr>
          </a:solidFill>
          <a:ln w="28575">
            <a:noFill/>
          </a:ln>
          <a:effectLst>
            <a:glow rad="63500">
              <a:schemeClr val="accent3">
                <a:satMod val="175000"/>
                <a:alpha val="40000"/>
              </a:schemeClr>
            </a:glow>
          </a:effectLst>
        </p:spPr>
        <p:txBody>
          <a:bodyPr wrap="square"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r>
              <a:rPr lang="zh-CN" altLang="en-US" dirty="0">
                <a:solidFill>
                  <a:prstClr val="white"/>
                </a:solidFill>
                <a:cs typeface="Arial" panose="020B0604020202020204" pitchFamily="34" charset="0"/>
                <a:sym typeface="+mn-ea"/>
              </a:rPr>
              <a:t>层次方框图</a:t>
            </a:r>
            <a:endParaRPr lang="zh-CN" altLang="en-US" dirty="0">
              <a:solidFill>
                <a:prstClr val="white"/>
              </a:solidFill>
              <a:cs typeface="Arial" panose="020B0604020202020204" pitchFamily="34" charset="0"/>
              <a:sym typeface="+mn-ea"/>
            </a:endParaRPr>
          </a:p>
        </p:txBody>
      </p:sp>
      <p:pic>
        <p:nvPicPr>
          <p:cNvPr id="2" name="图片 3"/>
          <p:cNvPicPr>
            <a:picLocks noChangeAspect="1"/>
          </p:cNvPicPr>
          <p:nvPr/>
        </p:nvPicPr>
        <p:blipFill>
          <a:blip r:embed="rId1"/>
          <a:stretch>
            <a:fillRect/>
          </a:stretch>
        </p:blipFill>
        <p:spPr>
          <a:xfrm>
            <a:off x="2182495" y="1651000"/>
            <a:ext cx="4568825" cy="34309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bldLst>
      <p:bldP spid="21"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58" name="TextBox 19"/>
          <p:cNvSpPr txBox="1">
            <a:spLocks noChangeArrowheads="1"/>
          </p:cNvSpPr>
          <p:nvPr/>
        </p:nvSpPr>
        <p:spPr bwMode="auto">
          <a:xfrm>
            <a:off x="622300" y="142874"/>
            <a:ext cx="8342188" cy="5530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base" hangingPunct="1">
              <a:spcBef>
                <a:spcPct val="0"/>
              </a:spcBef>
              <a:spcAft>
                <a:spcPct val="0"/>
              </a:spcAft>
            </a:pPr>
            <a:r>
              <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sym typeface="+mn-ea"/>
              </a:rPr>
              <a:t>概要设计</a:t>
            </a:r>
            <a:endPar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 name="灯片编号占位符 2"/>
          <p:cNvSpPr>
            <a:spLocks noGrp="1"/>
          </p:cNvSpPr>
          <p:nvPr>
            <p:ph type="sldNum" sz="quarter" idx="12"/>
          </p:nvPr>
        </p:nvSpPr>
        <p:spPr/>
        <p:txBody>
          <a:bodyPr/>
          <a:lstStyle/>
          <a:p>
            <a:fld id="{9C87F12A-FDE4-407F-97D5-C3CC832993E9}" type="slidenum">
              <a:rPr lang="zh-CN" altLang="en-US" smtClean="0"/>
            </a:fld>
            <a:endParaRPr lang="zh-CN" altLang="en-US"/>
          </a:p>
        </p:txBody>
      </p:sp>
      <p:sp>
        <p:nvSpPr>
          <p:cNvPr id="21" name="文本框 20"/>
          <p:cNvSpPr txBox="1"/>
          <p:nvPr/>
        </p:nvSpPr>
        <p:spPr>
          <a:xfrm>
            <a:off x="2205990" y="5447665"/>
            <a:ext cx="4862830" cy="360680"/>
          </a:xfrm>
          <a:prstGeom prst="rect">
            <a:avLst/>
          </a:prstGeom>
          <a:noFill/>
        </p:spPr>
        <p:txBody>
          <a:bodyPr wrap="square" rtlCol="0">
            <a:spAutoFit/>
          </a:bodyPr>
          <a:p>
            <a:pPr indent="0">
              <a:lnSpc>
                <a:spcPct val="125000"/>
              </a:lnSpc>
              <a:buFont typeface="Arial" panose="020B0604020202020204" pitchFamily="34" charset="0"/>
              <a:buNone/>
            </a:pPr>
            <a:r>
              <a:rPr lang="zh-CN" altLang="en-US" sz="1400" b="1" dirty="0">
                <a:latin typeface="微软雅黑" panose="020B0503020204020204" pitchFamily="34" charset="-122"/>
                <a:ea typeface="微软雅黑" panose="020B0503020204020204" pitchFamily="34" charset="-122"/>
                <a:sym typeface="+mn-ea"/>
              </a:rPr>
              <a:t>简称为状态图：描绘了系统的状态，及引起状态转换的事件。</a:t>
            </a:r>
            <a:endParaRPr lang="en-US" altLang="zh-CN" sz="1400" dirty="0">
              <a:latin typeface="黑体" panose="02010609060101010101" pitchFamily="49" charset="-122"/>
              <a:ea typeface="黑体" panose="02010609060101010101" pitchFamily="49" charset="-122"/>
            </a:endParaRPr>
          </a:p>
        </p:txBody>
      </p:sp>
      <p:sp>
        <p:nvSpPr>
          <p:cNvPr id="35" name="文本框 34"/>
          <p:cNvSpPr txBox="1"/>
          <p:nvPr/>
        </p:nvSpPr>
        <p:spPr>
          <a:xfrm>
            <a:off x="2206625" y="1336040"/>
            <a:ext cx="4549140" cy="398780"/>
          </a:xfrm>
          <a:prstGeom prst="rect">
            <a:avLst/>
          </a:prstGeom>
          <a:solidFill>
            <a:schemeClr val="bg1">
              <a:lumMod val="50000"/>
            </a:schemeClr>
          </a:solidFill>
          <a:ln w="28575">
            <a:noFill/>
          </a:ln>
          <a:effectLst>
            <a:glow rad="63500">
              <a:schemeClr val="accent3">
                <a:satMod val="175000"/>
                <a:alpha val="40000"/>
              </a:schemeClr>
            </a:glow>
          </a:effectLst>
        </p:spPr>
        <p:txBody>
          <a:bodyPr wrap="square"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r>
              <a:rPr lang="zh-CN" altLang="en-US" dirty="0">
                <a:solidFill>
                  <a:prstClr val="white"/>
                </a:solidFill>
                <a:cs typeface="Arial" panose="020B0604020202020204" pitchFamily="34" charset="0"/>
                <a:sym typeface="+mn-ea"/>
              </a:rPr>
              <a:t>状态转换图</a:t>
            </a:r>
            <a:endParaRPr lang="zh-CN" altLang="en-US" dirty="0">
              <a:solidFill>
                <a:prstClr val="white"/>
              </a:solidFill>
              <a:cs typeface="Arial" panose="020B0604020202020204" pitchFamily="34" charset="0"/>
              <a:sym typeface="+mn-ea"/>
            </a:endParaRPr>
          </a:p>
        </p:txBody>
      </p:sp>
      <p:pic>
        <p:nvPicPr>
          <p:cNvPr id="2" name="图片 1" descr="状态转换图"/>
          <p:cNvPicPr>
            <a:picLocks noChangeAspect="1"/>
          </p:cNvPicPr>
          <p:nvPr/>
        </p:nvPicPr>
        <p:blipFill>
          <a:blip r:embed="rId1"/>
          <a:stretch>
            <a:fillRect/>
          </a:stretch>
        </p:blipFill>
        <p:spPr>
          <a:xfrm>
            <a:off x="1893570" y="1642110"/>
            <a:ext cx="5175250" cy="317246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bldLst>
      <p:bldP spid="21" grpId="1"/>
    </p:bldLst>
  </p:timing>
</p:sld>
</file>

<file path=ppt/tags/tag1.xml><?xml version="1.0" encoding="utf-8"?>
<p:tagLst xmlns:p="http://schemas.openxmlformats.org/presentationml/2006/main">
  <p:tag name="KSO_WM_UNIT_PLACING_PICTURE_USER_VIEWPORT" val="{&quot;height&quot;:3768,&quot;width&quot;:5340}"/>
</p:tagLst>
</file>

<file path=ppt/tags/tag2.xml><?xml version="1.0" encoding="utf-8"?>
<p:tagLst xmlns:p="http://schemas.openxmlformats.org/presentationml/2006/main">
  <p:tag name="KSO_WM_UNIT_PLACING_PICTURE_USER_VIEWPORT" val="{&quot;height&quot;:6192,&quot;width&quot;:14904}"/>
</p:tagLst>
</file>

<file path=ppt/tags/tag3.xml><?xml version="1.0" encoding="utf-8"?>
<p:tagLst xmlns:p="http://schemas.openxmlformats.org/presentationml/2006/main">
  <p:tag name="KSO_WM_UNIT_TABLE_BEAUTIFY" val="smartTable{d4916f6c-32f6-4486-b5cb-f55a3bd7c701}"/>
  <p:tag name="TABLE_ENDDRAG_ORIGIN_RECT" val="379*192"/>
  <p:tag name="TABLE_ENDDRAG_RECT" val="22*289*379*19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28575">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mtClean="0">
            <a:ln w="0"/>
            <a:solidFill>
              <a:schemeClr val="bg1"/>
            </a:solidFill>
            <a:latin typeface="微软雅黑" panose="020B0503020204020204" pitchFamily="34" charset="-122"/>
            <a:ea typeface="微软雅黑" panose="020B0503020204020204" pitchFamily="34" charset="-122"/>
            <a:cs typeface="Times New Roman" panose="02020603050405020304" pitchFamily="18"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tailEnd type="triangle"/>
        </a:ln>
      </a:spPr>
      <a:bodyPr/>
      <a:lstStyle/>
      <a:style>
        <a:lnRef idx="1">
          <a:schemeClr val="dk1"/>
        </a:lnRef>
        <a:fillRef idx="0">
          <a:schemeClr val="dk1"/>
        </a:fillRef>
        <a:effectRef idx="0">
          <a:schemeClr val="dk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5898</Words>
  <Application>WPS 演示</Application>
  <PresentationFormat>全屏显示(4:3)</PresentationFormat>
  <Paragraphs>440</Paragraphs>
  <Slides>38</Slides>
  <Notes>51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38</vt:i4>
      </vt:variant>
    </vt:vector>
  </HeadingPairs>
  <TitlesOfParts>
    <vt:vector size="51" baseType="lpstr">
      <vt:lpstr>Arial</vt:lpstr>
      <vt:lpstr>宋体</vt:lpstr>
      <vt:lpstr>Wingdings</vt:lpstr>
      <vt:lpstr>微软雅黑</vt:lpstr>
      <vt:lpstr>Times New Roman</vt:lpstr>
      <vt:lpstr>Arial Unicode MS</vt:lpstr>
      <vt:lpstr>Calibri</vt:lpstr>
      <vt:lpstr>黑体</vt:lpstr>
      <vt:lpstr>Calibri</vt:lpstr>
      <vt:lpstr>等线</vt:lpstr>
      <vt:lpstr>Arial Unicode MS</vt:lpstr>
      <vt:lpstr>等线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李云昊</dc:creator>
  <cp:lastModifiedBy>cwwmiao</cp:lastModifiedBy>
  <cp:revision>2459</cp:revision>
  <dcterms:created xsi:type="dcterms:W3CDTF">2017-11-22T08:00:00Z</dcterms:created>
  <dcterms:modified xsi:type="dcterms:W3CDTF">2022-04-22T03:38:53Z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2052-11.1.0.11636</vt:lpwstr>
  </property>
  <property fmtid="{D5CDD505-2E9C-101B-9397-08002B2CF9AE}" pid="3" name="ICV">
    <vt:lpwstr>EB20D50E484B43AFB6F77579C71A3595</vt:lpwstr>
  </property>
  <property fmtid="{D5CDD505-2E9C-101B-9397-08002B2CF9AE}" pid="4" name="commondata">
    <vt:lpwstr>eyJoZGlkIjoiYzAyMDNlNTJhNWI2Y2M4ZjhkY2E4MzRiZDU5ODZlMjQifQ==</vt:lpwstr>
  </property>
</Properties>
</file>